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4"/>
    <p:sldMasterId id="2147483648" r:id="rId5"/>
  </p:sldMasterIdLst>
  <p:notesMasterIdLst>
    <p:notesMasterId r:id="rId44"/>
  </p:notesMasterIdLst>
  <p:handoutMasterIdLst>
    <p:handoutMasterId r:id="rId45"/>
  </p:handoutMasterIdLst>
  <p:sldIdLst>
    <p:sldId id="260" r:id="rId6"/>
    <p:sldId id="325" r:id="rId7"/>
    <p:sldId id="306" r:id="rId8"/>
    <p:sldId id="315" r:id="rId9"/>
    <p:sldId id="326" r:id="rId10"/>
    <p:sldId id="310" r:id="rId11"/>
    <p:sldId id="268" r:id="rId12"/>
    <p:sldId id="269" r:id="rId13"/>
    <p:sldId id="270" r:id="rId14"/>
    <p:sldId id="271" r:id="rId15"/>
    <p:sldId id="272" r:id="rId16"/>
    <p:sldId id="2623" r:id="rId17"/>
    <p:sldId id="274" r:id="rId18"/>
    <p:sldId id="275" r:id="rId19"/>
    <p:sldId id="276" r:id="rId20"/>
    <p:sldId id="277" r:id="rId21"/>
    <p:sldId id="273" r:id="rId22"/>
    <p:sldId id="329" r:id="rId23"/>
    <p:sldId id="303" r:id="rId24"/>
    <p:sldId id="327" r:id="rId25"/>
    <p:sldId id="279" r:id="rId26"/>
    <p:sldId id="280" r:id="rId27"/>
    <p:sldId id="2620" r:id="rId28"/>
    <p:sldId id="2618" r:id="rId29"/>
    <p:sldId id="2602" r:id="rId30"/>
    <p:sldId id="330" r:id="rId31"/>
    <p:sldId id="2606" r:id="rId32"/>
    <p:sldId id="318" r:id="rId33"/>
    <p:sldId id="2622" r:id="rId34"/>
    <p:sldId id="340" r:id="rId35"/>
    <p:sldId id="2612" r:id="rId36"/>
    <p:sldId id="2597" r:id="rId37"/>
    <p:sldId id="322" r:id="rId38"/>
    <p:sldId id="2607" r:id="rId39"/>
    <p:sldId id="2604" r:id="rId40"/>
    <p:sldId id="2614" r:id="rId41"/>
    <p:sldId id="323" r:id="rId42"/>
    <p:sldId id="2616" r:id="rId43"/>
  </p:sldIdLst>
  <p:sldSz cx="9144000" cy="5143500" type="screen16x9"/>
  <p:notesSz cx="7010400" cy="9223375"/>
  <p:defaultTextStyle>
    <a:defPPr>
      <a:defRPr lang="en-US"/>
    </a:defPPr>
    <a:lvl1pPr algn="l" rtl="0" eaLnBrk="0" fontAlgn="base" hangingPunct="0">
      <a:spcBef>
        <a:spcPct val="0"/>
      </a:spcBef>
      <a:spcAft>
        <a:spcPct val="0"/>
      </a:spcAft>
      <a:defRPr sz="2800" b="1" kern="1200">
        <a:solidFill>
          <a:srgbClr val="FDE000"/>
        </a:solidFill>
        <a:effectLst>
          <a:outerShdw blurRad="38100" dist="38100" dir="2700000" algn="tl">
            <a:srgbClr val="000000">
              <a:alpha val="43137"/>
            </a:srgbClr>
          </a:outerShdw>
        </a:effectLst>
        <a:latin typeface="Arial" charset="0"/>
        <a:ea typeface="+mn-ea"/>
        <a:cs typeface="+mn-cs"/>
      </a:defRPr>
    </a:lvl1pPr>
    <a:lvl2pPr marL="457200" algn="l" rtl="0" eaLnBrk="0" fontAlgn="base" hangingPunct="0">
      <a:spcBef>
        <a:spcPct val="0"/>
      </a:spcBef>
      <a:spcAft>
        <a:spcPct val="0"/>
      </a:spcAft>
      <a:defRPr sz="2800" b="1" kern="1200">
        <a:solidFill>
          <a:srgbClr val="FDE000"/>
        </a:solidFill>
        <a:effectLst>
          <a:outerShdw blurRad="38100" dist="38100" dir="2700000" algn="tl">
            <a:srgbClr val="000000">
              <a:alpha val="43137"/>
            </a:srgbClr>
          </a:outerShdw>
        </a:effectLst>
        <a:latin typeface="Arial" charset="0"/>
        <a:ea typeface="+mn-ea"/>
        <a:cs typeface="+mn-cs"/>
      </a:defRPr>
    </a:lvl2pPr>
    <a:lvl3pPr marL="914400" algn="l" rtl="0" eaLnBrk="0" fontAlgn="base" hangingPunct="0">
      <a:spcBef>
        <a:spcPct val="0"/>
      </a:spcBef>
      <a:spcAft>
        <a:spcPct val="0"/>
      </a:spcAft>
      <a:defRPr sz="2800" b="1" kern="1200">
        <a:solidFill>
          <a:srgbClr val="FDE000"/>
        </a:solidFill>
        <a:effectLst>
          <a:outerShdw blurRad="38100" dist="38100" dir="2700000" algn="tl">
            <a:srgbClr val="000000">
              <a:alpha val="43137"/>
            </a:srgbClr>
          </a:outerShdw>
        </a:effectLst>
        <a:latin typeface="Arial" charset="0"/>
        <a:ea typeface="+mn-ea"/>
        <a:cs typeface="+mn-cs"/>
      </a:defRPr>
    </a:lvl3pPr>
    <a:lvl4pPr marL="1371600" algn="l" rtl="0" eaLnBrk="0" fontAlgn="base" hangingPunct="0">
      <a:spcBef>
        <a:spcPct val="0"/>
      </a:spcBef>
      <a:spcAft>
        <a:spcPct val="0"/>
      </a:spcAft>
      <a:defRPr sz="2800" b="1" kern="1200">
        <a:solidFill>
          <a:srgbClr val="FDE000"/>
        </a:solidFill>
        <a:effectLst>
          <a:outerShdw blurRad="38100" dist="38100" dir="2700000" algn="tl">
            <a:srgbClr val="000000">
              <a:alpha val="43137"/>
            </a:srgbClr>
          </a:outerShdw>
        </a:effectLst>
        <a:latin typeface="Arial" charset="0"/>
        <a:ea typeface="+mn-ea"/>
        <a:cs typeface="+mn-cs"/>
      </a:defRPr>
    </a:lvl4pPr>
    <a:lvl5pPr marL="1828800" algn="l" rtl="0" eaLnBrk="0" fontAlgn="base" hangingPunct="0">
      <a:spcBef>
        <a:spcPct val="0"/>
      </a:spcBef>
      <a:spcAft>
        <a:spcPct val="0"/>
      </a:spcAft>
      <a:defRPr sz="2800" b="1" kern="1200">
        <a:solidFill>
          <a:srgbClr val="FDE000"/>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800" b="1" kern="1200">
        <a:solidFill>
          <a:srgbClr val="FDE000"/>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800" b="1" kern="1200">
        <a:solidFill>
          <a:srgbClr val="FDE000"/>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800" b="1" kern="1200">
        <a:solidFill>
          <a:srgbClr val="FDE000"/>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800" b="1" kern="1200">
        <a:solidFill>
          <a:srgbClr val="FDE000"/>
        </a:solidFill>
        <a:effectLst>
          <a:outerShdw blurRad="38100" dist="38100" dir="2700000" algn="tl">
            <a:srgbClr val="000000">
              <a:alpha val="43137"/>
            </a:srgbClr>
          </a:outerShdw>
        </a:effectLst>
        <a:latin typeface="Arial"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1040">
          <p15:clr>
            <a:srgbClr val="A4A3A4"/>
          </p15:clr>
        </p15:guide>
        <p15:guide id="3" orient="horz" pos="2266">
          <p15:clr>
            <a:srgbClr val="A4A3A4"/>
          </p15:clr>
        </p15:guide>
        <p15:guide id="4" pos="2873">
          <p15:clr>
            <a:srgbClr val="A4A3A4"/>
          </p15:clr>
        </p15:guide>
      </p15:sldGuideLst>
    </p:ext>
    <p:ext uri="{2D200454-40CA-4A62-9FC3-DE9A4176ACB9}">
      <p15:notesGuideLst xmlns:p15="http://schemas.microsoft.com/office/powerpoint/2012/main">
        <p15:guide id="1" orient="horz" pos="2905">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B4"/>
    <a:srgbClr val="0043C8"/>
    <a:srgbClr val="3366CC"/>
    <a:srgbClr val="FFF7EB"/>
    <a:srgbClr val="FFEBCD"/>
    <a:srgbClr val="FF9900"/>
    <a:srgbClr val="001B50"/>
    <a:srgbClr val="00246C"/>
    <a:srgbClr val="001746"/>
    <a:srgbClr val="4FB4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298828-D74F-429A-A04F-0874B34C04A2}" v="27" dt="2022-12-06T00:20:26.486"/>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24" autoAdjust="0"/>
    <p:restoredTop sz="95065" autoAdjust="0"/>
  </p:normalViewPr>
  <p:slideViewPr>
    <p:cSldViewPr snapToGrid="0" showGuides="1">
      <p:cViewPr varScale="1">
        <p:scale>
          <a:sx n="213" d="100"/>
          <a:sy n="213" d="100"/>
        </p:scale>
        <p:origin x="186" y="282"/>
      </p:cViewPr>
      <p:guideLst>
        <p:guide orient="horz" pos="1620"/>
        <p:guide orient="horz" pos="1040"/>
        <p:guide orient="horz" pos="2266"/>
        <p:guide pos="2873"/>
      </p:guideLst>
    </p:cSldViewPr>
  </p:slideViewPr>
  <p:outlineViewPr>
    <p:cViewPr>
      <p:scale>
        <a:sx n="33" d="100"/>
        <a:sy n="33" d="100"/>
      </p:scale>
      <p:origin x="0" y="389"/>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p:scale>
          <a:sx n="75" d="100"/>
          <a:sy n="75" d="100"/>
        </p:scale>
        <p:origin x="-1290" y="282"/>
      </p:cViewPr>
      <p:guideLst>
        <p:guide orient="horz" pos="2905"/>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B602A5-8ADC-4FF1-B0A2-E5700AEAFDBE}" type="doc">
      <dgm:prSet loTypeId="urn:microsoft.com/office/officeart/2005/8/layout/list1" loCatId="list" qsTypeId="urn:microsoft.com/office/officeart/2005/8/quickstyle/simple4" qsCatId="simple" csTypeId="urn:microsoft.com/office/officeart/2005/8/colors/accent2_2" csCatId="accent2" phldr="1"/>
      <dgm:spPr/>
      <dgm:t>
        <a:bodyPr/>
        <a:lstStyle/>
        <a:p>
          <a:endParaRPr lang="en-US"/>
        </a:p>
      </dgm:t>
    </dgm:pt>
    <dgm:pt modelId="{0E95E71B-6B40-4ECB-A4BA-37F20FA52542}">
      <dgm:prSet/>
      <dgm:spPr/>
      <dgm:t>
        <a:bodyPr/>
        <a:lstStyle/>
        <a:p>
          <a:r>
            <a:rPr lang="en-US"/>
            <a:t>Introduction</a:t>
          </a:r>
        </a:p>
      </dgm:t>
    </dgm:pt>
    <dgm:pt modelId="{0591866C-FB1B-4D88-9EB0-08AB8B9FC1BE}" type="parTrans" cxnId="{72FBE0DB-BA8A-4D21-90C9-7B11673FABFE}">
      <dgm:prSet/>
      <dgm:spPr/>
      <dgm:t>
        <a:bodyPr/>
        <a:lstStyle/>
        <a:p>
          <a:endParaRPr lang="en-US"/>
        </a:p>
      </dgm:t>
    </dgm:pt>
    <dgm:pt modelId="{9AFD5E58-09F8-4CC9-AC7F-40C73B8F0EF6}" type="sibTrans" cxnId="{72FBE0DB-BA8A-4D21-90C9-7B11673FABFE}">
      <dgm:prSet/>
      <dgm:spPr/>
      <dgm:t>
        <a:bodyPr/>
        <a:lstStyle/>
        <a:p>
          <a:endParaRPr lang="en-US"/>
        </a:p>
      </dgm:t>
    </dgm:pt>
    <dgm:pt modelId="{A25B5E39-A306-424E-A471-929ED07958F5}">
      <dgm:prSet/>
      <dgm:spPr/>
      <dgm:t>
        <a:bodyPr/>
        <a:lstStyle/>
        <a:p>
          <a:r>
            <a:rPr lang="en-US" dirty="0"/>
            <a:t>Pallet Requirements &amp; Guidelines</a:t>
          </a:r>
        </a:p>
      </dgm:t>
    </dgm:pt>
    <dgm:pt modelId="{54CB64C6-42B0-44C5-8574-4740CBFCCADA}" type="parTrans" cxnId="{A994264F-A8CE-415E-AB8C-CCF2DEAEB207}">
      <dgm:prSet/>
      <dgm:spPr/>
      <dgm:t>
        <a:bodyPr/>
        <a:lstStyle/>
        <a:p>
          <a:endParaRPr lang="en-US"/>
        </a:p>
      </dgm:t>
    </dgm:pt>
    <dgm:pt modelId="{4A5959EC-3D52-4099-8E0A-07AC2D94C349}" type="sibTrans" cxnId="{A994264F-A8CE-415E-AB8C-CCF2DEAEB207}">
      <dgm:prSet/>
      <dgm:spPr/>
      <dgm:t>
        <a:bodyPr/>
        <a:lstStyle/>
        <a:p>
          <a:endParaRPr lang="en-US"/>
        </a:p>
      </dgm:t>
    </dgm:pt>
    <dgm:pt modelId="{01DF4109-7E21-4A7C-B28C-865305FB8730}">
      <dgm:prSet/>
      <dgm:spPr/>
      <dgm:t>
        <a:bodyPr/>
        <a:lstStyle/>
        <a:p>
          <a:r>
            <a:rPr lang="en-US"/>
            <a:t>Booking </a:t>
          </a:r>
        </a:p>
      </dgm:t>
    </dgm:pt>
    <dgm:pt modelId="{67E210B3-5DCF-46E1-8C7E-5B27F6273FD7}" type="parTrans" cxnId="{F00BD34E-C01C-4451-8837-6E5AFC7571C5}">
      <dgm:prSet/>
      <dgm:spPr/>
      <dgm:t>
        <a:bodyPr/>
        <a:lstStyle/>
        <a:p>
          <a:endParaRPr lang="en-US"/>
        </a:p>
      </dgm:t>
    </dgm:pt>
    <dgm:pt modelId="{C2AB3891-4812-480B-B937-191DC6007943}" type="sibTrans" cxnId="{F00BD34E-C01C-4451-8837-6E5AFC7571C5}">
      <dgm:prSet/>
      <dgm:spPr/>
      <dgm:t>
        <a:bodyPr/>
        <a:lstStyle/>
        <a:p>
          <a:endParaRPr lang="en-US"/>
        </a:p>
      </dgm:t>
    </dgm:pt>
    <dgm:pt modelId="{B2799BB0-6136-4B13-8528-285DD064BAD1}">
      <dgm:prSet/>
      <dgm:spPr/>
      <dgm:t>
        <a:bodyPr/>
        <a:lstStyle/>
        <a:p>
          <a:r>
            <a:rPr lang="en-US"/>
            <a:t>Air</a:t>
          </a:r>
        </a:p>
      </dgm:t>
    </dgm:pt>
    <dgm:pt modelId="{786A980C-92E9-49DA-90EC-C014A05BD328}" type="parTrans" cxnId="{5D7AFA69-6EB5-4CDF-8033-A8AF0ABBA1D4}">
      <dgm:prSet/>
      <dgm:spPr/>
      <dgm:t>
        <a:bodyPr/>
        <a:lstStyle/>
        <a:p>
          <a:endParaRPr lang="en-US"/>
        </a:p>
      </dgm:t>
    </dgm:pt>
    <dgm:pt modelId="{A89F68B4-047E-46BB-A64F-0D795E202E1B}" type="sibTrans" cxnId="{5D7AFA69-6EB5-4CDF-8033-A8AF0ABBA1D4}">
      <dgm:prSet/>
      <dgm:spPr/>
      <dgm:t>
        <a:bodyPr/>
        <a:lstStyle/>
        <a:p>
          <a:endParaRPr lang="en-US"/>
        </a:p>
      </dgm:t>
    </dgm:pt>
    <dgm:pt modelId="{915CC7A6-CC53-4788-8F13-9FF3783BB165}">
      <dgm:prSet/>
      <dgm:spPr/>
      <dgm:t>
        <a:bodyPr/>
        <a:lstStyle/>
        <a:p>
          <a:r>
            <a:rPr lang="en-US" dirty="0"/>
            <a:t>Ocean</a:t>
          </a:r>
        </a:p>
      </dgm:t>
    </dgm:pt>
    <dgm:pt modelId="{6C4223EF-52B2-43BE-B111-E6847A505817}" type="parTrans" cxnId="{56481990-6B7A-4354-8067-87DE0A485901}">
      <dgm:prSet/>
      <dgm:spPr/>
      <dgm:t>
        <a:bodyPr/>
        <a:lstStyle/>
        <a:p>
          <a:endParaRPr lang="en-US"/>
        </a:p>
      </dgm:t>
    </dgm:pt>
    <dgm:pt modelId="{5A91D102-E64A-4388-A4D2-E8F7D97508D1}" type="sibTrans" cxnId="{56481990-6B7A-4354-8067-87DE0A485901}">
      <dgm:prSet/>
      <dgm:spPr/>
      <dgm:t>
        <a:bodyPr/>
        <a:lstStyle/>
        <a:p>
          <a:endParaRPr lang="en-US"/>
        </a:p>
      </dgm:t>
    </dgm:pt>
    <dgm:pt modelId="{6262AE03-9180-428C-AF8D-9309B604CA1D}">
      <dgm:prSet/>
      <dgm:spPr/>
      <dgm:t>
        <a:bodyPr/>
        <a:lstStyle/>
        <a:p>
          <a:r>
            <a:rPr lang="en-US" dirty="0"/>
            <a:t>Compliance </a:t>
          </a:r>
        </a:p>
      </dgm:t>
    </dgm:pt>
    <dgm:pt modelId="{B407EA00-8497-4ED3-AE59-39C03EA14CA6}" type="parTrans" cxnId="{E547CFB1-D4C1-471E-AE0E-006192D86D4B}">
      <dgm:prSet/>
      <dgm:spPr/>
      <dgm:t>
        <a:bodyPr/>
        <a:lstStyle/>
        <a:p>
          <a:endParaRPr lang="en-US"/>
        </a:p>
      </dgm:t>
    </dgm:pt>
    <dgm:pt modelId="{5D404EB3-2F73-414E-B1F1-28AC4D2D7FA8}" type="sibTrans" cxnId="{E547CFB1-D4C1-471E-AE0E-006192D86D4B}">
      <dgm:prSet/>
      <dgm:spPr/>
      <dgm:t>
        <a:bodyPr/>
        <a:lstStyle/>
        <a:p>
          <a:endParaRPr lang="en-US"/>
        </a:p>
      </dgm:t>
    </dgm:pt>
    <dgm:pt modelId="{5B92056F-4476-4F72-BB2C-F2A334097A35}">
      <dgm:prSet/>
      <dgm:spPr/>
      <dgm:t>
        <a:bodyPr/>
        <a:lstStyle/>
        <a:p>
          <a:r>
            <a:rPr lang="en-US" dirty="0"/>
            <a:t>C-TPAT</a:t>
          </a:r>
        </a:p>
      </dgm:t>
    </dgm:pt>
    <dgm:pt modelId="{58281018-D164-4E42-AA61-592030A1B90B}" type="parTrans" cxnId="{1A8A16EB-4A99-4613-8A89-FAEA3D40C6E9}">
      <dgm:prSet/>
      <dgm:spPr/>
      <dgm:t>
        <a:bodyPr/>
        <a:lstStyle/>
        <a:p>
          <a:endParaRPr lang="en-US"/>
        </a:p>
      </dgm:t>
    </dgm:pt>
    <dgm:pt modelId="{E5D3A074-CEB9-4975-BB55-EA6C97F350DD}" type="sibTrans" cxnId="{1A8A16EB-4A99-4613-8A89-FAEA3D40C6E9}">
      <dgm:prSet/>
      <dgm:spPr/>
      <dgm:t>
        <a:bodyPr/>
        <a:lstStyle/>
        <a:p>
          <a:endParaRPr lang="en-US"/>
        </a:p>
      </dgm:t>
    </dgm:pt>
    <dgm:pt modelId="{68C002C7-53DF-447D-967E-95C2F4871F6B}">
      <dgm:prSet/>
      <dgm:spPr/>
      <dgm:t>
        <a:bodyPr/>
        <a:lstStyle/>
        <a:p>
          <a:r>
            <a:rPr lang="en-US" dirty="0"/>
            <a:t>Ingram V7 Branches </a:t>
          </a:r>
          <a:r>
            <a:rPr lang="en-US"/>
            <a:t>&amp; Contacts</a:t>
          </a:r>
          <a:endParaRPr lang="en-US" dirty="0"/>
        </a:p>
      </dgm:t>
    </dgm:pt>
    <dgm:pt modelId="{8C473064-0E9A-4C04-93B5-A48DFB8CA4C1}" type="parTrans" cxnId="{DC873F53-EAEF-48F3-B487-36E0EA1E5850}">
      <dgm:prSet/>
      <dgm:spPr/>
      <dgm:t>
        <a:bodyPr/>
        <a:lstStyle/>
        <a:p>
          <a:endParaRPr lang="en-US"/>
        </a:p>
      </dgm:t>
    </dgm:pt>
    <dgm:pt modelId="{5A1929D6-6A8F-463E-81AA-D580D8FD66C9}" type="sibTrans" cxnId="{DC873F53-EAEF-48F3-B487-36E0EA1E5850}">
      <dgm:prSet/>
      <dgm:spPr/>
      <dgm:t>
        <a:bodyPr/>
        <a:lstStyle/>
        <a:p>
          <a:endParaRPr lang="en-US"/>
        </a:p>
      </dgm:t>
    </dgm:pt>
    <dgm:pt modelId="{5C19AD39-1997-4C1E-89FE-77AD6E46BBED}">
      <dgm:prSet/>
      <dgm:spPr/>
      <dgm:t>
        <a:bodyPr/>
        <a:lstStyle/>
        <a:p>
          <a:r>
            <a:rPr lang="en-US" dirty="0"/>
            <a:t>ISF</a:t>
          </a:r>
        </a:p>
      </dgm:t>
    </dgm:pt>
    <dgm:pt modelId="{86294282-0161-4114-91AB-9A1AE7DA52FD}" type="parTrans" cxnId="{548078D3-6700-456E-AB1F-53C9F4F35DDC}">
      <dgm:prSet/>
      <dgm:spPr/>
      <dgm:t>
        <a:bodyPr/>
        <a:lstStyle/>
        <a:p>
          <a:endParaRPr lang="en-US"/>
        </a:p>
      </dgm:t>
    </dgm:pt>
    <dgm:pt modelId="{7B3ED272-290A-417E-A305-68884AF334C2}" type="sibTrans" cxnId="{548078D3-6700-456E-AB1F-53C9F4F35DDC}">
      <dgm:prSet/>
      <dgm:spPr/>
      <dgm:t>
        <a:bodyPr/>
        <a:lstStyle/>
        <a:p>
          <a:endParaRPr lang="en-US"/>
        </a:p>
      </dgm:t>
    </dgm:pt>
    <dgm:pt modelId="{0D2E4417-1EF4-452B-9D31-EAC7D533CDFC}">
      <dgm:prSet/>
      <dgm:spPr/>
      <dgm:t>
        <a:bodyPr/>
        <a:lstStyle/>
        <a:p>
          <a:r>
            <a:rPr lang="en-US" dirty="0"/>
            <a:t>Shipping Documents</a:t>
          </a:r>
        </a:p>
      </dgm:t>
    </dgm:pt>
    <dgm:pt modelId="{382A835B-6C37-4EBD-845A-BCC96E0AD31C}" type="parTrans" cxnId="{4AA1A082-7414-4AB2-BBF1-2D0742FB0941}">
      <dgm:prSet/>
      <dgm:spPr/>
      <dgm:t>
        <a:bodyPr/>
        <a:lstStyle/>
        <a:p>
          <a:endParaRPr lang="en-US"/>
        </a:p>
      </dgm:t>
    </dgm:pt>
    <dgm:pt modelId="{AB4B41E0-EC6A-4B53-A1A3-D61FA7ADAF0A}" type="sibTrans" cxnId="{4AA1A082-7414-4AB2-BBF1-2D0742FB0941}">
      <dgm:prSet/>
      <dgm:spPr/>
      <dgm:t>
        <a:bodyPr/>
        <a:lstStyle/>
        <a:p>
          <a:endParaRPr lang="en-US"/>
        </a:p>
      </dgm:t>
    </dgm:pt>
    <dgm:pt modelId="{20DF34E5-8FC8-436D-AD26-4329B5913DE5}" type="pres">
      <dgm:prSet presAssocID="{69B602A5-8ADC-4FF1-B0A2-E5700AEAFDBE}" presName="linear" presStyleCnt="0">
        <dgm:presLayoutVars>
          <dgm:dir/>
          <dgm:animLvl val="lvl"/>
          <dgm:resizeHandles val="exact"/>
        </dgm:presLayoutVars>
      </dgm:prSet>
      <dgm:spPr/>
    </dgm:pt>
    <dgm:pt modelId="{2914BFAB-2271-4A02-B838-0AFEFE27AAC3}" type="pres">
      <dgm:prSet presAssocID="{0E95E71B-6B40-4ECB-A4BA-37F20FA52542}" presName="parentLin" presStyleCnt="0"/>
      <dgm:spPr/>
    </dgm:pt>
    <dgm:pt modelId="{94DE0C43-B151-48E4-B5FF-197A2FEE997E}" type="pres">
      <dgm:prSet presAssocID="{0E95E71B-6B40-4ECB-A4BA-37F20FA52542}" presName="parentLeftMargin" presStyleLbl="node1" presStyleIdx="0" presStyleCnt="5"/>
      <dgm:spPr/>
    </dgm:pt>
    <dgm:pt modelId="{289DE35E-AA18-4CD1-91FC-9FBABD05E7D7}" type="pres">
      <dgm:prSet presAssocID="{0E95E71B-6B40-4ECB-A4BA-37F20FA52542}" presName="parentText" presStyleLbl="node1" presStyleIdx="0" presStyleCnt="5">
        <dgm:presLayoutVars>
          <dgm:chMax val="0"/>
          <dgm:bulletEnabled val="1"/>
        </dgm:presLayoutVars>
      </dgm:prSet>
      <dgm:spPr/>
    </dgm:pt>
    <dgm:pt modelId="{BE852A74-908F-40F4-B74D-CD5FF184F79F}" type="pres">
      <dgm:prSet presAssocID="{0E95E71B-6B40-4ECB-A4BA-37F20FA52542}" presName="negativeSpace" presStyleCnt="0"/>
      <dgm:spPr/>
    </dgm:pt>
    <dgm:pt modelId="{C8F9E8FB-8EEA-413D-8198-2971C59A484C}" type="pres">
      <dgm:prSet presAssocID="{0E95E71B-6B40-4ECB-A4BA-37F20FA52542}" presName="childText" presStyleLbl="conFgAcc1" presStyleIdx="0" presStyleCnt="5">
        <dgm:presLayoutVars>
          <dgm:bulletEnabled val="1"/>
        </dgm:presLayoutVars>
      </dgm:prSet>
      <dgm:spPr/>
    </dgm:pt>
    <dgm:pt modelId="{723C2A9F-2EB3-4612-8652-629DCEB43350}" type="pres">
      <dgm:prSet presAssocID="{9AFD5E58-09F8-4CC9-AC7F-40C73B8F0EF6}" presName="spaceBetweenRectangles" presStyleCnt="0"/>
      <dgm:spPr/>
    </dgm:pt>
    <dgm:pt modelId="{EF9BD0F1-1077-46D9-9433-16E1AA693E05}" type="pres">
      <dgm:prSet presAssocID="{A25B5E39-A306-424E-A471-929ED07958F5}" presName="parentLin" presStyleCnt="0"/>
      <dgm:spPr/>
    </dgm:pt>
    <dgm:pt modelId="{8B5E41F7-2A9F-4773-90BE-C98A966D5C35}" type="pres">
      <dgm:prSet presAssocID="{A25B5E39-A306-424E-A471-929ED07958F5}" presName="parentLeftMargin" presStyleLbl="node1" presStyleIdx="0" presStyleCnt="5"/>
      <dgm:spPr/>
    </dgm:pt>
    <dgm:pt modelId="{6555E011-7D66-4386-A44D-C4B559475F64}" type="pres">
      <dgm:prSet presAssocID="{A25B5E39-A306-424E-A471-929ED07958F5}" presName="parentText" presStyleLbl="node1" presStyleIdx="1" presStyleCnt="5">
        <dgm:presLayoutVars>
          <dgm:chMax val="0"/>
          <dgm:bulletEnabled val="1"/>
        </dgm:presLayoutVars>
      </dgm:prSet>
      <dgm:spPr/>
    </dgm:pt>
    <dgm:pt modelId="{22133812-943E-4339-96E2-1FA8CE587E61}" type="pres">
      <dgm:prSet presAssocID="{A25B5E39-A306-424E-A471-929ED07958F5}" presName="negativeSpace" presStyleCnt="0"/>
      <dgm:spPr/>
    </dgm:pt>
    <dgm:pt modelId="{692EBA1C-28DC-49D5-A71D-00770935597C}" type="pres">
      <dgm:prSet presAssocID="{A25B5E39-A306-424E-A471-929ED07958F5}" presName="childText" presStyleLbl="conFgAcc1" presStyleIdx="1" presStyleCnt="5">
        <dgm:presLayoutVars>
          <dgm:bulletEnabled val="1"/>
        </dgm:presLayoutVars>
      </dgm:prSet>
      <dgm:spPr/>
    </dgm:pt>
    <dgm:pt modelId="{2E50D84B-C43A-4FC0-9E29-7EE2460F7F13}" type="pres">
      <dgm:prSet presAssocID="{4A5959EC-3D52-4099-8E0A-07AC2D94C349}" presName="spaceBetweenRectangles" presStyleCnt="0"/>
      <dgm:spPr/>
    </dgm:pt>
    <dgm:pt modelId="{7417FE13-0A0E-4921-8361-47CC35960553}" type="pres">
      <dgm:prSet presAssocID="{01DF4109-7E21-4A7C-B28C-865305FB8730}" presName="parentLin" presStyleCnt="0"/>
      <dgm:spPr/>
    </dgm:pt>
    <dgm:pt modelId="{3AF5D555-01E6-4CEE-A344-A62789764D84}" type="pres">
      <dgm:prSet presAssocID="{01DF4109-7E21-4A7C-B28C-865305FB8730}" presName="parentLeftMargin" presStyleLbl="node1" presStyleIdx="1" presStyleCnt="5"/>
      <dgm:spPr/>
    </dgm:pt>
    <dgm:pt modelId="{A1E33FD6-AEEC-4F11-85F4-87433E795108}" type="pres">
      <dgm:prSet presAssocID="{01DF4109-7E21-4A7C-B28C-865305FB8730}" presName="parentText" presStyleLbl="node1" presStyleIdx="2" presStyleCnt="5">
        <dgm:presLayoutVars>
          <dgm:chMax val="0"/>
          <dgm:bulletEnabled val="1"/>
        </dgm:presLayoutVars>
      </dgm:prSet>
      <dgm:spPr/>
    </dgm:pt>
    <dgm:pt modelId="{4FAEDCBC-50F1-4164-8A46-CE55D78F572D}" type="pres">
      <dgm:prSet presAssocID="{01DF4109-7E21-4A7C-B28C-865305FB8730}" presName="negativeSpace" presStyleCnt="0"/>
      <dgm:spPr/>
    </dgm:pt>
    <dgm:pt modelId="{28325FD3-FCFC-491F-9820-43FE87F70DDA}" type="pres">
      <dgm:prSet presAssocID="{01DF4109-7E21-4A7C-B28C-865305FB8730}" presName="childText" presStyleLbl="conFgAcc1" presStyleIdx="2" presStyleCnt="5">
        <dgm:presLayoutVars>
          <dgm:bulletEnabled val="1"/>
        </dgm:presLayoutVars>
      </dgm:prSet>
      <dgm:spPr/>
    </dgm:pt>
    <dgm:pt modelId="{5F2C16BC-9D41-451E-8E81-12D1B93D2285}" type="pres">
      <dgm:prSet presAssocID="{C2AB3891-4812-480B-B937-191DC6007943}" presName="spaceBetweenRectangles" presStyleCnt="0"/>
      <dgm:spPr/>
    </dgm:pt>
    <dgm:pt modelId="{31AE1017-A2BB-47E4-9752-BDD9A85083A1}" type="pres">
      <dgm:prSet presAssocID="{6262AE03-9180-428C-AF8D-9309B604CA1D}" presName="parentLin" presStyleCnt="0"/>
      <dgm:spPr/>
    </dgm:pt>
    <dgm:pt modelId="{4A330F7D-AAC8-46FC-B080-A72CD55FC033}" type="pres">
      <dgm:prSet presAssocID="{6262AE03-9180-428C-AF8D-9309B604CA1D}" presName="parentLeftMargin" presStyleLbl="node1" presStyleIdx="2" presStyleCnt="5"/>
      <dgm:spPr/>
    </dgm:pt>
    <dgm:pt modelId="{96CB1DD3-8E82-4E28-877D-0BD972B24EAC}" type="pres">
      <dgm:prSet presAssocID="{6262AE03-9180-428C-AF8D-9309B604CA1D}" presName="parentText" presStyleLbl="node1" presStyleIdx="3" presStyleCnt="5">
        <dgm:presLayoutVars>
          <dgm:chMax val="0"/>
          <dgm:bulletEnabled val="1"/>
        </dgm:presLayoutVars>
      </dgm:prSet>
      <dgm:spPr/>
    </dgm:pt>
    <dgm:pt modelId="{65672637-A472-4221-8DE5-7E20DDE4D13D}" type="pres">
      <dgm:prSet presAssocID="{6262AE03-9180-428C-AF8D-9309B604CA1D}" presName="negativeSpace" presStyleCnt="0"/>
      <dgm:spPr/>
    </dgm:pt>
    <dgm:pt modelId="{9954D498-CB36-4D72-9BD8-291CA76C0822}" type="pres">
      <dgm:prSet presAssocID="{6262AE03-9180-428C-AF8D-9309B604CA1D}" presName="childText" presStyleLbl="conFgAcc1" presStyleIdx="3" presStyleCnt="5">
        <dgm:presLayoutVars>
          <dgm:bulletEnabled val="1"/>
        </dgm:presLayoutVars>
      </dgm:prSet>
      <dgm:spPr/>
    </dgm:pt>
    <dgm:pt modelId="{F0A00132-3486-4919-BF28-11A17F9EE19E}" type="pres">
      <dgm:prSet presAssocID="{5D404EB3-2F73-414E-B1F1-28AC4D2D7FA8}" presName="spaceBetweenRectangles" presStyleCnt="0"/>
      <dgm:spPr/>
    </dgm:pt>
    <dgm:pt modelId="{A6A39C35-7512-4E35-9356-8B74E3AB827D}" type="pres">
      <dgm:prSet presAssocID="{68C002C7-53DF-447D-967E-95C2F4871F6B}" presName="parentLin" presStyleCnt="0"/>
      <dgm:spPr/>
    </dgm:pt>
    <dgm:pt modelId="{F20A7928-2F5B-4EDA-B82D-CE83F1DEA8DF}" type="pres">
      <dgm:prSet presAssocID="{68C002C7-53DF-447D-967E-95C2F4871F6B}" presName="parentLeftMargin" presStyleLbl="node1" presStyleIdx="3" presStyleCnt="5"/>
      <dgm:spPr/>
    </dgm:pt>
    <dgm:pt modelId="{C852C267-0DF5-47CA-8544-C44A2B4707FA}" type="pres">
      <dgm:prSet presAssocID="{68C002C7-53DF-447D-967E-95C2F4871F6B}" presName="parentText" presStyleLbl="node1" presStyleIdx="4" presStyleCnt="5">
        <dgm:presLayoutVars>
          <dgm:chMax val="0"/>
          <dgm:bulletEnabled val="1"/>
        </dgm:presLayoutVars>
      </dgm:prSet>
      <dgm:spPr/>
    </dgm:pt>
    <dgm:pt modelId="{ACAF6ADD-38A0-4C18-8577-8458A90E027A}" type="pres">
      <dgm:prSet presAssocID="{68C002C7-53DF-447D-967E-95C2F4871F6B}" presName="negativeSpace" presStyleCnt="0"/>
      <dgm:spPr/>
    </dgm:pt>
    <dgm:pt modelId="{43BEB33D-8FCF-419A-807F-06F97DA761C9}" type="pres">
      <dgm:prSet presAssocID="{68C002C7-53DF-447D-967E-95C2F4871F6B}" presName="childText" presStyleLbl="conFgAcc1" presStyleIdx="4" presStyleCnt="5">
        <dgm:presLayoutVars>
          <dgm:bulletEnabled val="1"/>
        </dgm:presLayoutVars>
      </dgm:prSet>
      <dgm:spPr/>
    </dgm:pt>
  </dgm:ptLst>
  <dgm:cxnLst>
    <dgm:cxn modelId="{05A3B204-B2B3-4B30-9885-175F6D869130}" type="presOf" srcId="{68C002C7-53DF-447D-967E-95C2F4871F6B}" destId="{F20A7928-2F5B-4EDA-B82D-CE83F1DEA8DF}" srcOrd="0" destOrd="0" presId="urn:microsoft.com/office/officeart/2005/8/layout/list1"/>
    <dgm:cxn modelId="{F197A60D-4F5D-4BFB-A6DE-7C36B22DF0EA}" type="presOf" srcId="{5C19AD39-1997-4C1E-89FE-77AD6E46BBED}" destId="{9954D498-CB36-4D72-9BD8-291CA76C0822}" srcOrd="0" destOrd="1" presId="urn:microsoft.com/office/officeart/2005/8/layout/list1"/>
    <dgm:cxn modelId="{F1A69615-2894-4F78-8E02-2A3834B9360E}" type="presOf" srcId="{68C002C7-53DF-447D-967E-95C2F4871F6B}" destId="{C852C267-0DF5-47CA-8544-C44A2B4707FA}" srcOrd="1" destOrd="0" presId="urn:microsoft.com/office/officeart/2005/8/layout/list1"/>
    <dgm:cxn modelId="{19995D16-560B-4ED4-B88F-99236C6B0B82}" type="presOf" srcId="{0E95E71B-6B40-4ECB-A4BA-37F20FA52542}" destId="{94DE0C43-B151-48E4-B5FF-197A2FEE997E}" srcOrd="0" destOrd="0" presId="urn:microsoft.com/office/officeart/2005/8/layout/list1"/>
    <dgm:cxn modelId="{4D414D1F-335C-43C3-AB92-160DF293F95B}" type="presOf" srcId="{A25B5E39-A306-424E-A471-929ED07958F5}" destId="{6555E011-7D66-4386-A44D-C4B559475F64}" srcOrd="1" destOrd="0" presId="urn:microsoft.com/office/officeart/2005/8/layout/list1"/>
    <dgm:cxn modelId="{84A27324-02F2-4278-84B7-A1B474D602CB}" type="presOf" srcId="{01DF4109-7E21-4A7C-B28C-865305FB8730}" destId="{3AF5D555-01E6-4CEE-A344-A62789764D84}" srcOrd="0" destOrd="0" presId="urn:microsoft.com/office/officeart/2005/8/layout/list1"/>
    <dgm:cxn modelId="{E1FD275F-4C21-49AE-9C0F-3AF7007AFDC4}" type="presOf" srcId="{0E95E71B-6B40-4ECB-A4BA-37F20FA52542}" destId="{289DE35E-AA18-4CD1-91FC-9FBABD05E7D7}" srcOrd="1" destOrd="0" presId="urn:microsoft.com/office/officeart/2005/8/layout/list1"/>
    <dgm:cxn modelId="{1D50D460-5E9C-4142-965E-145E7F7A1FE8}" type="presOf" srcId="{69B602A5-8ADC-4FF1-B0A2-E5700AEAFDBE}" destId="{20DF34E5-8FC8-436D-AD26-4329B5913DE5}" srcOrd="0" destOrd="0" presId="urn:microsoft.com/office/officeart/2005/8/layout/list1"/>
    <dgm:cxn modelId="{7EB21F43-53FE-4DD2-BE38-6B2BA3C0DD10}" type="presOf" srcId="{6262AE03-9180-428C-AF8D-9309B604CA1D}" destId="{4A330F7D-AAC8-46FC-B080-A72CD55FC033}" srcOrd="0" destOrd="0" presId="urn:microsoft.com/office/officeart/2005/8/layout/list1"/>
    <dgm:cxn modelId="{84E44064-2E7E-49D4-B2EE-91A9D26832D7}" type="presOf" srcId="{5B92056F-4476-4F72-BB2C-F2A334097A35}" destId="{9954D498-CB36-4D72-9BD8-291CA76C0822}" srcOrd="0" destOrd="0" presId="urn:microsoft.com/office/officeart/2005/8/layout/list1"/>
    <dgm:cxn modelId="{5D7AFA69-6EB5-4CDF-8033-A8AF0ABBA1D4}" srcId="{01DF4109-7E21-4A7C-B28C-865305FB8730}" destId="{B2799BB0-6136-4B13-8528-285DD064BAD1}" srcOrd="0" destOrd="0" parTransId="{786A980C-92E9-49DA-90EC-C014A05BD328}" sibTransId="{A89F68B4-047E-46BB-A64F-0D795E202E1B}"/>
    <dgm:cxn modelId="{66AABD6C-A971-4A3A-8869-24EE39E97D68}" type="presOf" srcId="{01DF4109-7E21-4A7C-B28C-865305FB8730}" destId="{A1E33FD6-AEEC-4F11-85F4-87433E795108}" srcOrd="1" destOrd="0" presId="urn:microsoft.com/office/officeart/2005/8/layout/list1"/>
    <dgm:cxn modelId="{F00BD34E-C01C-4451-8837-6E5AFC7571C5}" srcId="{69B602A5-8ADC-4FF1-B0A2-E5700AEAFDBE}" destId="{01DF4109-7E21-4A7C-B28C-865305FB8730}" srcOrd="2" destOrd="0" parTransId="{67E210B3-5DCF-46E1-8C7E-5B27F6273FD7}" sibTransId="{C2AB3891-4812-480B-B937-191DC6007943}"/>
    <dgm:cxn modelId="{A994264F-A8CE-415E-AB8C-CCF2DEAEB207}" srcId="{69B602A5-8ADC-4FF1-B0A2-E5700AEAFDBE}" destId="{A25B5E39-A306-424E-A471-929ED07958F5}" srcOrd="1" destOrd="0" parTransId="{54CB64C6-42B0-44C5-8574-4740CBFCCADA}" sibTransId="{4A5959EC-3D52-4099-8E0A-07AC2D94C349}"/>
    <dgm:cxn modelId="{DC873F53-EAEF-48F3-B487-36E0EA1E5850}" srcId="{69B602A5-8ADC-4FF1-B0A2-E5700AEAFDBE}" destId="{68C002C7-53DF-447D-967E-95C2F4871F6B}" srcOrd="4" destOrd="0" parTransId="{8C473064-0E9A-4C04-93B5-A48DFB8CA4C1}" sibTransId="{5A1929D6-6A8F-463E-81AA-D580D8FD66C9}"/>
    <dgm:cxn modelId="{4BFD9E7B-7A4C-42CF-B1EC-4EB948C69850}" type="presOf" srcId="{B2799BB0-6136-4B13-8528-285DD064BAD1}" destId="{28325FD3-FCFC-491F-9820-43FE87F70DDA}" srcOrd="0" destOrd="0" presId="urn:microsoft.com/office/officeart/2005/8/layout/list1"/>
    <dgm:cxn modelId="{4AA1A082-7414-4AB2-BBF1-2D0742FB0941}" srcId="{01DF4109-7E21-4A7C-B28C-865305FB8730}" destId="{0D2E4417-1EF4-452B-9D31-EAC7D533CDFC}" srcOrd="2" destOrd="0" parTransId="{382A835B-6C37-4EBD-845A-BCC96E0AD31C}" sibTransId="{AB4B41E0-EC6A-4B53-A1A3-D61FA7ADAF0A}"/>
    <dgm:cxn modelId="{56481990-6B7A-4354-8067-87DE0A485901}" srcId="{01DF4109-7E21-4A7C-B28C-865305FB8730}" destId="{915CC7A6-CC53-4788-8F13-9FF3783BB165}" srcOrd="1" destOrd="0" parTransId="{6C4223EF-52B2-43BE-B111-E6847A505817}" sibTransId="{5A91D102-E64A-4388-A4D2-E8F7D97508D1}"/>
    <dgm:cxn modelId="{2B147B99-C09D-4A5B-917A-C544F9EF963F}" type="presOf" srcId="{0D2E4417-1EF4-452B-9D31-EAC7D533CDFC}" destId="{28325FD3-FCFC-491F-9820-43FE87F70DDA}" srcOrd="0" destOrd="2" presId="urn:microsoft.com/office/officeart/2005/8/layout/list1"/>
    <dgm:cxn modelId="{E547CFB1-D4C1-471E-AE0E-006192D86D4B}" srcId="{69B602A5-8ADC-4FF1-B0A2-E5700AEAFDBE}" destId="{6262AE03-9180-428C-AF8D-9309B604CA1D}" srcOrd="3" destOrd="0" parTransId="{B407EA00-8497-4ED3-AE59-39C03EA14CA6}" sibTransId="{5D404EB3-2F73-414E-B1F1-28AC4D2D7FA8}"/>
    <dgm:cxn modelId="{51A5B5BF-A186-41FE-B018-2A762752D8CE}" type="presOf" srcId="{A25B5E39-A306-424E-A471-929ED07958F5}" destId="{8B5E41F7-2A9F-4773-90BE-C98A966D5C35}" srcOrd="0" destOrd="0" presId="urn:microsoft.com/office/officeart/2005/8/layout/list1"/>
    <dgm:cxn modelId="{9013C5D1-A223-4FF6-A219-BAF70884708F}" type="presOf" srcId="{915CC7A6-CC53-4788-8F13-9FF3783BB165}" destId="{28325FD3-FCFC-491F-9820-43FE87F70DDA}" srcOrd="0" destOrd="1" presId="urn:microsoft.com/office/officeart/2005/8/layout/list1"/>
    <dgm:cxn modelId="{548078D3-6700-456E-AB1F-53C9F4F35DDC}" srcId="{6262AE03-9180-428C-AF8D-9309B604CA1D}" destId="{5C19AD39-1997-4C1E-89FE-77AD6E46BBED}" srcOrd="1" destOrd="0" parTransId="{86294282-0161-4114-91AB-9A1AE7DA52FD}" sibTransId="{7B3ED272-290A-417E-A305-68884AF334C2}"/>
    <dgm:cxn modelId="{72FBE0DB-BA8A-4D21-90C9-7B11673FABFE}" srcId="{69B602A5-8ADC-4FF1-B0A2-E5700AEAFDBE}" destId="{0E95E71B-6B40-4ECB-A4BA-37F20FA52542}" srcOrd="0" destOrd="0" parTransId="{0591866C-FB1B-4D88-9EB0-08AB8B9FC1BE}" sibTransId="{9AFD5E58-09F8-4CC9-AC7F-40C73B8F0EF6}"/>
    <dgm:cxn modelId="{1A8A16EB-4A99-4613-8A89-FAEA3D40C6E9}" srcId="{6262AE03-9180-428C-AF8D-9309B604CA1D}" destId="{5B92056F-4476-4F72-BB2C-F2A334097A35}" srcOrd="0" destOrd="0" parTransId="{58281018-D164-4E42-AA61-592030A1B90B}" sibTransId="{E5D3A074-CEB9-4975-BB55-EA6C97F350DD}"/>
    <dgm:cxn modelId="{408A13FF-D643-4E06-97E8-30CF8ED61DE5}" type="presOf" srcId="{6262AE03-9180-428C-AF8D-9309B604CA1D}" destId="{96CB1DD3-8E82-4E28-877D-0BD972B24EAC}" srcOrd="1" destOrd="0" presId="urn:microsoft.com/office/officeart/2005/8/layout/list1"/>
    <dgm:cxn modelId="{7653E98E-0AD5-4954-B5AA-BB35EE3F598E}" type="presParOf" srcId="{20DF34E5-8FC8-436D-AD26-4329B5913DE5}" destId="{2914BFAB-2271-4A02-B838-0AFEFE27AAC3}" srcOrd="0" destOrd="0" presId="urn:microsoft.com/office/officeart/2005/8/layout/list1"/>
    <dgm:cxn modelId="{7C6D7806-CC51-46CC-836A-7AD47444267C}" type="presParOf" srcId="{2914BFAB-2271-4A02-B838-0AFEFE27AAC3}" destId="{94DE0C43-B151-48E4-B5FF-197A2FEE997E}" srcOrd="0" destOrd="0" presId="urn:microsoft.com/office/officeart/2005/8/layout/list1"/>
    <dgm:cxn modelId="{8568808F-FFCF-486F-9280-37113B383805}" type="presParOf" srcId="{2914BFAB-2271-4A02-B838-0AFEFE27AAC3}" destId="{289DE35E-AA18-4CD1-91FC-9FBABD05E7D7}" srcOrd="1" destOrd="0" presId="urn:microsoft.com/office/officeart/2005/8/layout/list1"/>
    <dgm:cxn modelId="{BFC5DFA1-068D-42AD-8FFD-F1BDBF25083B}" type="presParOf" srcId="{20DF34E5-8FC8-436D-AD26-4329B5913DE5}" destId="{BE852A74-908F-40F4-B74D-CD5FF184F79F}" srcOrd="1" destOrd="0" presId="urn:microsoft.com/office/officeart/2005/8/layout/list1"/>
    <dgm:cxn modelId="{65240855-2CFE-429F-BF00-3A4839FCECD5}" type="presParOf" srcId="{20DF34E5-8FC8-436D-AD26-4329B5913DE5}" destId="{C8F9E8FB-8EEA-413D-8198-2971C59A484C}" srcOrd="2" destOrd="0" presId="urn:microsoft.com/office/officeart/2005/8/layout/list1"/>
    <dgm:cxn modelId="{AB5D8887-A593-4D4E-92C9-39947EA1BC16}" type="presParOf" srcId="{20DF34E5-8FC8-436D-AD26-4329B5913DE5}" destId="{723C2A9F-2EB3-4612-8652-629DCEB43350}" srcOrd="3" destOrd="0" presId="urn:microsoft.com/office/officeart/2005/8/layout/list1"/>
    <dgm:cxn modelId="{88A07858-0987-4381-AAE7-AE8FDFCD9B2C}" type="presParOf" srcId="{20DF34E5-8FC8-436D-AD26-4329B5913DE5}" destId="{EF9BD0F1-1077-46D9-9433-16E1AA693E05}" srcOrd="4" destOrd="0" presId="urn:microsoft.com/office/officeart/2005/8/layout/list1"/>
    <dgm:cxn modelId="{F0E9ADF4-B54D-49EE-B514-1D9163C1BBE7}" type="presParOf" srcId="{EF9BD0F1-1077-46D9-9433-16E1AA693E05}" destId="{8B5E41F7-2A9F-4773-90BE-C98A966D5C35}" srcOrd="0" destOrd="0" presId="urn:microsoft.com/office/officeart/2005/8/layout/list1"/>
    <dgm:cxn modelId="{53EE2A90-739E-4D7A-960B-2F705D6C4B89}" type="presParOf" srcId="{EF9BD0F1-1077-46D9-9433-16E1AA693E05}" destId="{6555E011-7D66-4386-A44D-C4B559475F64}" srcOrd="1" destOrd="0" presId="urn:microsoft.com/office/officeart/2005/8/layout/list1"/>
    <dgm:cxn modelId="{D89BC9CF-D016-4B5B-B867-003A0EB1DC52}" type="presParOf" srcId="{20DF34E5-8FC8-436D-AD26-4329B5913DE5}" destId="{22133812-943E-4339-96E2-1FA8CE587E61}" srcOrd="5" destOrd="0" presId="urn:microsoft.com/office/officeart/2005/8/layout/list1"/>
    <dgm:cxn modelId="{92CD79CA-E69D-4F82-875B-E79952426F89}" type="presParOf" srcId="{20DF34E5-8FC8-436D-AD26-4329B5913DE5}" destId="{692EBA1C-28DC-49D5-A71D-00770935597C}" srcOrd="6" destOrd="0" presId="urn:microsoft.com/office/officeart/2005/8/layout/list1"/>
    <dgm:cxn modelId="{168F659A-EBB9-4466-9BB0-788A82AE4D35}" type="presParOf" srcId="{20DF34E5-8FC8-436D-AD26-4329B5913DE5}" destId="{2E50D84B-C43A-4FC0-9E29-7EE2460F7F13}" srcOrd="7" destOrd="0" presId="urn:microsoft.com/office/officeart/2005/8/layout/list1"/>
    <dgm:cxn modelId="{061B7F67-D4B8-44EF-BE2F-EFD03FE7A406}" type="presParOf" srcId="{20DF34E5-8FC8-436D-AD26-4329B5913DE5}" destId="{7417FE13-0A0E-4921-8361-47CC35960553}" srcOrd="8" destOrd="0" presId="urn:microsoft.com/office/officeart/2005/8/layout/list1"/>
    <dgm:cxn modelId="{5B25741A-0958-4CED-8201-72A7E7A769C9}" type="presParOf" srcId="{7417FE13-0A0E-4921-8361-47CC35960553}" destId="{3AF5D555-01E6-4CEE-A344-A62789764D84}" srcOrd="0" destOrd="0" presId="urn:microsoft.com/office/officeart/2005/8/layout/list1"/>
    <dgm:cxn modelId="{5D9C19B1-0AC5-4478-95F9-9B3515E34C90}" type="presParOf" srcId="{7417FE13-0A0E-4921-8361-47CC35960553}" destId="{A1E33FD6-AEEC-4F11-85F4-87433E795108}" srcOrd="1" destOrd="0" presId="urn:microsoft.com/office/officeart/2005/8/layout/list1"/>
    <dgm:cxn modelId="{F7D4C6D9-36A7-4D96-915E-AF1E143FA0CB}" type="presParOf" srcId="{20DF34E5-8FC8-436D-AD26-4329B5913DE5}" destId="{4FAEDCBC-50F1-4164-8A46-CE55D78F572D}" srcOrd="9" destOrd="0" presId="urn:microsoft.com/office/officeart/2005/8/layout/list1"/>
    <dgm:cxn modelId="{1D029187-310E-48F6-8407-218F49BC6386}" type="presParOf" srcId="{20DF34E5-8FC8-436D-AD26-4329B5913DE5}" destId="{28325FD3-FCFC-491F-9820-43FE87F70DDA}" srcOrd="10" destOrd="0" presId="urn:microsoft.com/office/officeart/2005/8/layout/list1"/>
    <dgm:cxn modelId="{4B6D5A6A-2C74-4F95-8A30-334AEC326638}" type="presParOf" srcId="{20DF34E5-8FC8-436D-AD26-4329B5913DE5}" destId="{5F2C16BC-9D41-451E-8E81-12D1B93D2285}" srcOrd="11" destOrd="0" presId="urn:microsoft.com/office/officeart/2005/8/layout/list1"/>
    <dgm:cxn modelId="{7A609924-17D9-4D0A-9262-572E2A4FD318}" type="presParOf" srcId="{20DF34E5-8FC8-436D-AD26-4329B5913DE5}" destId="{31AE1017-A2BB-47E4-9752-BDD9A85083A1}" srcOrd="12" destOrd="0" presId="urn:microsoft.com/office/officeart/2005/8/layout/list1"/>
    <dgm:cxn modelId="{3CA63496-070A-4E4C-9549-81B33C94041D}" type="presParOf" srcId="{31AE1017-A2BB-47E4-9752-BDD9A85083A1}" destId="{4A330F7D-AAC8-46FC-B080-A72CD55FC033}" srcOrd="0" destOrd="0" presId="urn:microsoft.com/office/officeart/2005/8/layout/list1"/>
    <dgm:cxn modelId="{0DF66D9E-BC0C-4BCD-BD41-5C983E264A0B}" type="presParOf" srcId="{31AE1017-A2BB-47E4-9752-BDD9A85083A1}" destId="{96CB1DD3-8E82-4E28-877D-0BD972B24EAC}" srcOrd="1" destOrd="0" presId="urn:microsoft.com/office/officeart/2005/8/layout/list1"/>
    <dgm:cxn modelId="{E180CB2E-C90D-495C-BC6C-7D0305A6631F}" type="presParOf" srcId="{20DF34E5-8FC8-436D-AD26-4329B5913DE5}" destId="{65672637-A472-4221-8DE5-7E20DDE4D13D}" srcOrd="13" destOrd="0" presId="urn:microsoft.com/office/officeart/2005/8/layout/list1"/>
    <dgm:cxn modelId="{9EF68EB4-149D-48AE-9CF7-378911B191EB}" type="presParOf" srcId="{20DF34E5-8FC8-436D-AD26-4329B5913DE5}" destId="{9954D498-CB36-4D72-9BD8-291CA76C0822}" srcOrd="14" destOrd="0" presId="urn:microsoft.com/office/officeart/2005/8/layout/list1"/>
    <dgm:cxn modelId="{17BDD6D0-2497-43E6-9F7B-F1168FB75B97}" type="presParOf" srcId="{20DF34E5-8FC8-436D-AD26-4329B5913DE5}" destId="{F0A00132-3486-4919-BF28-11A17F9EE19E}" srcOrd="15" destOrd="0" presId="urn:microsoft.com/office/officeart/2005/8/layout/list1"/>
    <dgm:cxn modelId="{7482018D-018C-45B6-B7F7-8F16316C033D}" type="presParOf" srcId="{20DF34E5-8FC8-436D-AD26-4329B5913DE5}" destId="{A6A39C35-7512-4E35-9356-8B74E3AB827D}" srcOrd="16" destOrd="0" presId="urn:microsoft.com/office/officeart/2005/8/layout/list1"/>
    <dgm:cxn modelId="{F54326BC-25B4-48A9-8F24-24846FE42E3D}" type="presParOf" srcId="{A6A39C35-7512-4E35-9356-8B74E3AB827D}" destId="{F20A7928-2F5B-4EDA-B82D-CE83F1DEA8DF}" srcOrd="0" destOrd="0" presId="urn:microsoft.com/office/officeart/2005/8/layout/list1"/>
    <dgm:cxn modelId="{60DEC0B9-F77D-40D3-96C8-761B1891D022}" type="presParOf" srcId="{A6A39C35-7512-4E35-9356-8B74E3AB827D}" destId="{C852C267-0DF5-47CA-8544-C44A2B4707FA}" srcOrd="1" destOrd="0" presId="urn:microsoft.com/office/officeart/2005/8/layout/list1"/>
    <dgm:cxn modelId="{4B62613F-1209-4DE7-846D-35A7696D2525}" type="presParOf" srcId="{20DF34E5-8FC8-436D-AD26-4329B5913DE5}" destId="{ACAF6ADD-38A0-4C18-8577-8458A90E027A}" srcOrd="17" destOrd="0" presId="urn:microsoft.com/office/officeart/2005/8/layout/list1"/>
    <dgm:cxn modelId="{7FD7631E-FCF4-4C4B-9631-E47FA4F02B87}" type="presParOf" srcId="{20DF34E5-8FC8-436D-AD26-4329B5913DE5}" destId="{43BEB33D-8FCF-419A-807F-06F97DA761C9}"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8566C1-AC86-4A69-A744-85C2A2717779}"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E53DF5B0-2DAE-4746-90CF-6E5ED681F926}">
      <dgm:prSet/>
      <dgm:spPr/>
      <dgm:t>
        <a:bodyPr/>
        <a:lstStyle/>
        <a:p>
          <a:r>
            <a:rPr lang="en-US" dirty="0"/>
            <a:t>Ingram Micro is committed to provide its customers the highest possible customer service. </a:t>
          </a:r>
        </a:p>
      </dgm:t>
    </dgm:pt>
    <dgm:pt modelId="{4297E55D-ACAD-42F2-9E06-958A32D2107B}" type="parTrans" cxnId="{F54D1715-4198-4DE2-9632-6EE3986AD144}">
      <dgm:prSet/>
      <dgm:spPr/>
      <dgm:t>
        <a:bodyPr/>
        <a:lstStyle/>
        <a:p>
          <a:endParaRPr lang="en-US"/>
        </a:p>
      </dgm:t>
    </dgm:pt>
    <dgm:pt modelId="{737B1865-26C0-4EB4-8532-1A18864B1A69}" type="sibTrans" cxnId="{F54D1715-4198-4DE2-9632-6EE3986AD144}">
      <dgm:prSet/>
      <dgm:spPr/>
      <dgm:t>
        <a:bodyPr/>
        <a:lstStyle/>
        <a:p>
          <a:endParaRPr lang="en-US"/>
        </a:p>
      </dgm:t>
    </dgm:pt>
    <dgm:pt modelId="{C12EC9DB-6193-4AB7-851A-74CB2757873E}">
      <dgm:prSet/>
      <dgm:spPr/>
      <dgm:t>
        <a:bodyPr/>
        <a:lstStyle/>
        <a:p>
          <a:r>
            <a:rPr lang="en-US"/>
            <a:t>Please read this guide before shipping Ingram Micro Purchase Orders to ensure that you adhere to the guidelines and avoid any future possible charge back violations and/or financial penalties.</a:t>
          </a:r>
        </a:p>
      </dgm:t>
    </dgm:pt>
    <dgm:pt modelId="{98B33207-5CDC-4E16-9502-0BAFC228380F}" type="parTrans" cxnId="{809FE1C1-81AC-4252-BB96-FE0E383E3BBB}">
      <dgm:prSet/>
      <dgm:spPr/>
      <dgm:t>
        <a:bodyPr/>
        <a:lstStyle/>
        <a:p>
          <a:endParaRPr lang="en-US"/>
        </a:p>
      </dgm:t>
    </dgm:pt>
    <dgm:pt modelId="{8AE4ADDE-5757-4F66-9AB1-0A890C3AD241}" type="sibTrans" cxnId="{809FE1C1-81AC-4252-BB96-FE0E383E3BBB}">
      <dgm:prSet/>
      <dgm:spPr/>
      <dgm:t>
        <a:bodyPr/>
        <a:lstStyle/>
        <a:p>
          <a:endParaRPr lang="en-US"/>
        </a:p>
      </dgm:t>
    </dgm:pt>
    <dgm:pt modelId="{29D56AC2-7FDF-4D9A-A781-DBAB2D7D53E5}">
      <dgm:prSet/>
      <dgm:spPr/>
      <dgm:t>
        <a:bodyPr/>
        <a:lstStyle/>
        <a:p>
          <a:r>
            <a:rPr lang="en-US"/>
            <a:t>These requirements are structured to provide supply chain efficiencies that support our needs and those of our customers</a:t>
          </a:r>
        </a:p>
      </dgm:t>
    </dgm:pt>
    <dgm:pt modelId="{BAF5F84D-AADB-4221-9CF3-987737326B84}" type="parTrans" cxnId="{2A9E37D1-05D6-4C89-8FED-C724BCCD500A}">
      <dgm:prSet/>
      <dgm:spPr/>
      <dgm:t>
        <a:bodyPr/>
        <a:lstStyle/>
        <a:p>
          <a:endParaRPr lang="en-US"/>
        </a:p>
      </dgm:t>
    </dgm:pt>
    <dgm:pt modelId="{180A473B-2714-4B1C-A52C-EB03FA558112}" type="sibTrans" cxnId="{2A9E37D1-05D6-4C89-8FED-C724BCCD500A}">
      <dgm:prSet/>
      <dgm:spPr/>
      <dgm:t>
        <a:bodyPr/>
        <a:lstStyle/>
        <a:p>
          <a:endParaRPr lang="en-US"/>
        </a:p>
      </dgm:t>
    </dgm:pt>
    <dgm:pt modelId="{64EA9D6C-C903-424C-ADED-C4802D865332}" type="pres">
      <dgm:prSet presAssocID="{BD8566C1-AC86-4A69-A744-85C2A2717779}" presName="root" presStyleCnt="0">
        <dgm:presLayoutVars>
          <dgm:dir/>
          <dgm:resizeHandles val="exact"/>
        </dgm:presLayoutVars>
      </dgm:prSet>
      <dgm:spPr/>
    </dgm:pt>
    <dgm:pt modelId="{6F46C1E1-1E14-4C0F-8AFE-B5EAF9AB506E}" type="pres">
      <dgm:prSet presAssocID="{BD8566C1-AC86-4A69-A744-85C2A2717779}" presName="container" presStyleCnt="0">
        <dgm:presLayoutVars>
          <dgm:dir/>
          <dgm:resizeHandles val="exact"/>
        </dgm:presLayoutVars>
      </dgm:prSet>
      <dgm:spPr/>
    </dgm:pt>
    <dgm:pt modelId="{27E55D11-B0B5-46DB-8DF3-DAD906FFF91F}" type="pres">
      <dgm:prSet presAssocID="{E53DF5B0-2DAE-4746-90CF-6E5ED681F926}" presName="compNode" presStyleCnt="0"/>
      <dgm:spPr/>
    </dgm:pt>
    <dgm:pt modelId="{9521D64B-720D-43D4-A2F2-A57008CE8C30}" type="pres">
      <dgm:prSet presAssocID="{E53DF5B0-2DAE-4746-90CF-6E5ED681F926}" presName="iconBgRect" presStyleLbl="bgShp" presStyleIdx="0" presStyleCnt="3"/>
      <dgm:spPr/>
    </dgm:pt>
    <dgm:pt modelId="{106BD1D3-4885-411D-9930-0C377FE1FA15}" type="pres">
      <dgm:prSet presAssocID="{E53DF5B0-2DAE-4746-90CF-6E5ED681F92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nections"/>
        </a:ext>
      </dgm:extLst>
    </dgm:pt>
    <dgm:pt modelId="{B059EF82-F6DB-4E51-A83B-3CEC02DFCE50}" type="pres">
      <dgm:prSet presAssocID="{E53DF5B0-2DAE-4746-90CF-6E5ED681F926}" presName="spaceRect" presStyleCnt="0"/>
      <dgm:spPr/>
    </dgm:pt>
    <dgm:pt modelId="{2AEF11DC-11E9-415A-8054-68F2280016D9}" type="pres">
      <dgm:prSet presAssocID="{E53DF5B0-2DAE-4746-90CF-6E5ED681F926}" presName="textRect" presStyleLbl="revTx" presStyleIdx="0" presStyleCnt="3">
        <dgm:presLayoutVars>
          <dgm:chMax val="1"/>
          <dgm:chPref val="1"/>
        </dgm:presLayoutVars>
      </dgm:prSet>
      <dgm:spPr/>
    </dgm:pt>
    <dgm:pt modelId="{F839FBAB-4BBC-49DC-9D2C-F0B8697A905A}" type="pres">
      <dgm:prSet presAssocID="{737B1865-26C0-4EB4-8532-1A18864B1A69}" presName="sibTrans" presStyleLbl="sibTrans2D1" presStyleIdx="0" presStyleCnt="0"/>
      <dgm:spPr/>
    </dgm:pt>
    <dgm:pt modelId="{C325965B-A85E-490C-A3BA-349CD70FFEEA}" type="pres">
      <dgm:prSet presAssocID="{C12EC9DB-6193-4AB7-851A-74CB2757873E}" presName="compNode" presStyleCnt="0"/>
      <dgm:spPr/>
    </dgm:pt>
    <dgm:pt modelId="{6CA4FFB9-7AF7-4AA4-8E69-529697157B05}" type="pres">
      <dgm:prSet presAssocID="{C12EC9DB-6193-4AB7-851A-74CB2757873E}" presName="iconBgRect" presStyleLbl="bgShp" presStyleIdx="1" presStyleCnt="3"/>
      <dgm:spPr/>
    </dgm:pt>
    <dgm:pt modelId="{9DBA2620-205A-46DF-85AF-E84753293334}" type="pres">
      <dgm:prSet presAssocID="{C12EC9DB-6193-4AB7-851A-74CB2757873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ruck"/>
        </a:ext>
      </dgm:extLst>
    </dgm:pt>
    <dgm:pt modelId="{80315092-6504-4A3F-A53C-C1770F336576}" type="pres">
      <dgm:prSet presAssocID="{C12EC9DB-6193-4AB7-851A-74CB2757873E}" presName="spaceRect" presStyleCnt="0"/>
      <dgm:spPr/>
    </dgm:pt>
    <dgm:pt modelId="{79F34E3F-9567-40E5-8379-526072AB4B04}" type="pres">
      <dgm:prSet presAssocID="{C12EC9DB-6193-4AB7-851A-74CB2757873E}" presName="textRect" presStyleLbl="revTx" presStyleIdx="1" presStyleCnt="3">
        <dgm:presLayoutVars>
          <dgm:chMax val="1"/>
          <dgm:chPref val="1"/>
        </dgm:presLayoutVars>
      </dgm:prSet>
      <dgm:spPr/>
    </dgm:pt>
    <dgm:pt modelId="{3E9E3AE2-E17D-48EB-82BC-652253517F9E}" type="pres">
      <dgm:prSet presAssocID="{8AE4ADDE-5757-4F66-9AB1-0A890C3AD241}" presName="sibTrans" presStyleLbl="sibTrans2D1" presStyleIdx="0" presStyleCnt="0"/>
      <dgm:spPr/>
    </dgm:pt>
    <dgm:pt modelId="{82D89789-0E42-4FE7-AD54-469951EBCE2A}" type="pres">
      <dgm:prSet presAssocID="{29D56AC2-7FDF-4D9A-A781-DBAB2D7D53E5}" presName="compNode" presStyleCnt="0"/>
      <dgm:spPr/>
    </dgm:pt>
    <dgm:pt modelId="{E6B3047A-2F32-47FE-95EC-C646A49BB696}" type="pres">
      <dgm:prSet presAssocID="{29D56AC2-7FDF-4D9A-A781-DBAB2D7D53E5}" presName="iconBgRect" presStyleLbl="bgShp" presStyleIdx="2" presStyleCnt="3"/>
      <dgm:spPr/>
    </dgm:pt>
    <dgm:pt modelId="{06AFEA86-F1F4-476D-8042-DB291CF120F4}" type="pres">
      <dgm:prSet presAssocID="{29D56AC2-7FDF-4D9A-A781-DBAB2D7D53E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x trolley"/>
        </a:ext>
      </dgm:extLst>
    </dgm:pt>
    <dgm:pt modelId="{C5E26000-2C1B-4CFE-8696-8AD9355EB2E5}" type="pres">
      <dgm:prSet presAssocID="{29D56AC2-7FDF-4D9A-A781-DBAB2D7D53E5}" presName="spaceRect" presStyleCnt="0"/>
      <dgm:spPr/>
    </dgm:pt>
    <dgm:pt modelId="{D03BD979-A65C-4CFF-96C2-48D8CEA4DD65}" type="pres">
      <dgm:prSet presAssocID="{29D56AC2-7FDF-4D9A-A781-DBAB2D7D53E5}" presName="textRect" presStyleLbl="revTx" presStyleIdx="2" presStyleCnt="3">
        <dgm:presLayoutVars>
          <dgm:chMax val="1"/>
          <dgm:chPref val="1"/>
        </dgm:presLayoutVars>
      </dgm:prSet>
      <dgm:spPr/>
    </dgm:pt>
  </dgm:ptLst>
  <dgm:cxnLst>
    <dgm:cxn modelId="{F54D1715-4198-4DE2-9632-6EE3986AD144}" srcId="{BD8566C1-AC86-4A69-A744-85C2A2717779}" destId="{E53DF5B0-2DAE-4746-90CF-6E5ED681F926}" srcOrd="0" destOrd="0" parTransId="{4297E55D-ACAD-42F2-9E06-958A32D2107B}" sibTransId="{737B1865-26C0-4EB4-8532-1A18864B1A69}"/>
    <dgm:cxn modelId="{F014E07C-2631-4854-AEB4-1B7A20F26ABB}" type="presOf" srcId="{C12EC9DB-6193-4AB7-851A-74CB2757873E}" destId="{79F34E3F-9567-40E5-8379-526072AB4B04}" srcOrd="0" destOrd="0" presId="urn:microsoft.com/office/officeart/2018/2/layout/IconCircleList"/>
    <dgm:cxn modelId="{77C40783-9D64-4AA5-856C-4FEC6112B77C}" type="presOf" srcId="{E53DF5B0-2DAE-4746-90CF-6E5ED681F926}" destId="{2AEF11DC-11E9-415A-8054-68F2280016D9}" srcOrd="0" destOrd="0" presId="urn:microsoft.com/office/officeart/2018/2/layout/IconCircleList"/>
    <dgm:cxn modelId="{7118FA86-34D0-428D-A061-76C4A3590D3E}" type="presOf" srcId="{8AE4ADDE-5757-4F66-9AB1-0A890C3AD241}" destId="{3E9E3AE2-E17D-48EB-82BC-652253517F9E}" srcOrd="0" destOrd="0" presId="urn:microsoft.com/office/officeart/2018/2/layout/IconCircleList"/>
    <dgm:cxn modelId="{4007D59A-3342-4A3F-B93F-7A5FB954EB84}" type="presOf" srcId="{29D56AC2-7FDF-4D9A-A781-DBAB2D7D53E5}" destId="{D03BD979-A65C-4CFF-96C2-48D8CEA4DD65}" srcOrd="0" destOrd="0" presId="urn:microsoft.com/office/officeart/2018/2/layout/IconCircleList"/>
    <dgm:cxn modelId="{809FE1C1-81AC-4252-BB96-FE0E383E3BBB}" srcId="{BD8566C1-AC86-4A69-A744-85C2A2717779}" destId="{C12EC9DB-6193-4AB7-851A-74CB2757873E}" srcOrd="1" destOrd="0" parTransId="{98B33207-5CDC-4E16-9502-0BAFC228380F}" sibTransId="{8AE4ADDE-5757-4F66-9AB1-0A890C3AD241}"/>
    <dgm:cxn modelId="{B5EAFCCC-AA4A-41CB-9ADF-6E0E987E841A}" type="presOf" srcId="{BD8566C1-AC86-4A69-A744-85C2A2717779}" destId="{64EA9D6C-C903-424C-ADED-C4802D865332}" srcOrd="0" destOrd="0" presId="urn:microsoft.com/office/officeart/2018/2/layout/IconCircleList"/>
    <dgm:cxn modelId="{2A9E37D1-05D6-4C89-8FED-C724BCCD500A}" srcId="{BD8566C1-AC86-4A69-A744-85C2A2717779}" destId="{29D56AC2-7FDF-4D9A-A781-DBAB2D7D53E5}" srcOrd="2" destOrd="0" parTransId="{BAF5F84D-AADB-4221-9CF3-987737326B84}" sibTransId="{180A473B-2714-4B1C-A52C-EB03FA558112}"/>
    <dgm:cxn modelId="{FA2ED2E8-358F-4C36-AE30-FFAFBF67EDAE}" type="presOf" srcId="{737B1865-26C0-4EB4-8532-1A18864B1A69}" destId="{F839FBAB-4BBC-49DC-9D2C-F0B8697A905A}" srcOrd="0" destOrd="0" presId="urn:microsoft.com/office/officeart/2018/2/layout/IconCircleList"/>
    <dgm:cxn modelId="{0C5C72BA-D31F-49ED-9CCB-AE7FBA21F88E}" type="presParOf" srcId="{64EA9D6C-C903-424C-ADED-C4802D865332}" destId="{6F46C1E1-1E14-4C0F-8AFE-B5EAF9AB506E}" srcOrd="0" destOrd="0" presId="urn:microsoft.com/office/officeart/2018/2/layout/IconCircleList"/>
    <dgm:cxn modelId="{D9DDBD09-C910-4CD5-9D2D-3FB2575061D3}" type="presParOf" srcId="{6F46C1E1-1E14-4C0F-8AFE-B5EAF9AB506E}" destId="{27E55D11-B0B5-46DB-8DF3-DAD906FFF91F}" srcOrd="0" destOrd="0" presId="urn:microsoft.com/office/officeart/2018/2/layout/IconCircleList"/>
    <dgm:cxn modelId="{ED860844-572D-43EE-BAE6-6ED2F618823D}" type="presParOf" srcId="{27E55D11-B0B5-46DB-8DF3-DAD906FFF91F}" destId="{9521D64B-720D-43D4-A2F2-A57008CE8C30}" srcOrd="0" destOrd="0" presId="urn:microsoft.com/office/officeart/2018/2/layout/IconCircleList"/>
    <dgm:cxn modelId="{6D6B6D40-DA8F-4CDF-B642-9C1F87AE35DC}" type="presParOf" srcId="{27E55D11-B0B5-46DB-8DF3-DAD906FFF91F}" destId="{106BD1D3-4885-411D-9930-0C377FE1FA15}" srcOrd="1" destOrd="0" presId="urn:microsoft.com/office/officeart/2018/2/layout/IconCircleList"/>
    <dgm:cxn modelId="{AB058AFE-3F8E-4642-8FEB-1DB216131B0A}" type="presParOf" srcId="{27E55D11-B0B5-46DB-8DF3-DAD906FFF91F}" destId="{B059EF82-F6DB-4E51-A83B-3CEC02DFCE50}" srcOrd="2" destOrd="0" presId="urn:microsoft.com/office/officeart/2018/2/layout/IconCircleList"/>
    <dgm:cxn modelId="{7C0D7F4A-1164-4E92-AC87-614A6EEDFD3E}" type="presParOf" srcId="{27E55D11-B0B5-46DB-8DF3-DAD906FFF91F}" destId="{2AEF11DC-11E9-415A-8054-68F2280016D9}" srcOrd="3" destOrd="0" presId="urn:microsoft.com/office/officeart/2018/2/layout/IconCircleList"/>
    <dgm:cxn modelId="{E8B70F14-46F4-4B71-AAA7-35CFC24025A7}" type="presParOf" srcId="{6F46C1E1-1E14-4C0F-8AFE-B5EAF9AB506E}" destId="{F839FBAB-4BBC-49DC-9D2C-F0B8697A905A}" srcOrd="1" destOrd="0" presId="urn:microsoft.com/office/officeart/2018/2/layout/IconCircleList"/>
    <dgm:cxn modelId="{6C38EDC2-68A0-490D-80A8-B9EF8FD33286}" type="presParOf" srcId="{6F46C1E1-1E14-4C0F-8AFE-B5EAF9AB506E}" destId="{C325965B-A85E-490C-A3BA-349CD70FFEEA}" srcOrd="2" destOrd="0" presId="urn:microsoft.com/office/officeart/2018/2/layout/IconCircleList"/>
    <dgm:cxn modelId="{8BC0D41A-667F-4D2A-882F-436CCE301A8D}" type="presParOf" srcId="{C325965B-A85E-490C-A3BA-349CD70FFEEA}" destId="{6CA4FFB9-7AF7-4AA4-8E69-529697157B05}" srcOrd="0" destOrd="0" presId="urn:microsoft.com/office/officeart/2018/2/layout/IconCircleList"/>
    <dgm:cxn modelId="{7FAB571F-2343-4D72-B098-AB093C567011}" type="presParOf" srcId="{C325965B-A85E-490C-A3BA-349CD70FFEEA}" destId="{9DBA2620-205A-46DF-85AF-E84753293334}" srcOrd="1" destOrd="0" presId="urn:microsoft.com/office/officeart/2018/2/layout/IconCircleList"/>
    <dgm:cxn modelId="{72ACF43A-4EF5-4A70-8084-86FA8A7AE8D9}" type="presParOf" srcId="{C325965B-A85E-490C-A3BA-349CD70FFEEA}" destId="{80315092-6504-4A3F-A53C-C1770F336576}" srcOrd="2" destOrd="0" presId="urn:microsoft.com/office/officeart/2018/2/layout/IconCircleList"/>
    <dgm:cxn modelId="{C526B471-4EBF-4B99-A07C-9162AECB4DA7}" type="presParOf" srcId="{C325965B-A85E-490C-A3BA-349CD70FFEEA}" destId="{79F34E3F-9567-40E5-8379-526072AB4B04}" srcOrd="3" destOrd="0" presId="urn:microsoft.com/office/officeart/2018/2/layout/IconCircleList"/>
    <dgm:cxn modelId="{44E0E145-0195-46D7-9A47-737A3CCE6027}" type="presParOf" srcId="{6F46C1E1-1E14-4C0F-8AFE-B5EAF9AB506E}" destId="{3E9E3AE2-E17D-48EB-82BC-652253517F9E}" srcOrd="3" destOrd="0" presId="urn:microsoft.com/office/officeart/2018/2/layout/IconCircleList"/>
    <dgm:cxn modelId="{8789B955-39B1-4FFF-A765-A5AB90C45896}" type="presParOf" srcId="{6F46C1E1-1E14-4C0F-8AFE-B5EAF9AB506E}" destId="{82D89789-0E42-4FE7-AD54-469951EBCE2A}" srcOrd="4" destOrd="0" presId="urn:microsoft.com/office/officeart/2018/2/layout/IconCircleList"/>
    <dgm:cxn modelId="{FA7DC15B-871C-402A-B9A8-20B7FEC3E30B}" type="presParOf" srcId="{82D89789-0E42-4FE7-AD54-469951EBCE2A}" destId="{E6B3047A-2F32-47FE-95EC-C646A49BB696}" srcOrd="0" destOrd="0" presId="urn:microsoft.com/office/officeart/2018/2/layout/IconCircleList"/>
    <dgm:cxn modelId="{ADC9221A-7F99-4BC5-998D-6BEC6108381B}" type="presParOf" srcId="{82D89789-0E42-4FE7-AD54-469951EBCE2A}" destId="{06AFEA86-F1F4-476D-8042-DB291CF120F4}" srcOrd="1" destOrd="0" presId="urn:microsoft.com/office/officeart/2018/2/layout/IconCircleList"/>
    <dgm:cxn modelId="{4EF94C62-5DA7-4832-9F2C-62AB51E50DAB}" type="presParOf" srcId="{82D89789-0E42-4FE7-AD54-469951EBCE2A}" destId="{C5E26000-2C1B-4CFE-8696-8AD9355EB2E5}" srcOrd="2" destOrd="0" presId="urn:microsoft.com/office/officeart/2018/2/layout/IconCircleList"/>
    <dgm:cxn modelId="{E674A450-894B-4C8D-96DA-203C41EC80E9}" type="presParOf" srcId="{82D89789-0E42-4FE7-AD54-469951EBCE2A}" destId="{D03BD979-A65C-4CFF-96C2-48D8CEA4DD65}"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72856B-DB28-4918-A195-DC11843F34D3}"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20864E31-27EB-4E74-8789-373F4786A4E7}">
      <dgm:prSet/>
      <dgm:spPr/>
      <dgm:t>
        <a:bodyPr/>
        <a:lstStyle/>
        <a:p>
          <a:pPr>
            <a:defRPr cap="all"/>
          </a:pPr>
          <a:r>
            <a:rPr lang="en-US"/>
            <a:t>Pallets Specifications</a:t>
          </a:r>
        </a:p>
      </dgm:t>
    </dgm:pt>
    <dgm:pt modelId="{36619F25-DE72-4C22-AAFF-290AEFFF4DD7}" type="parTrans" cxnId="{4EA0BCA2-A293-4113-8025-19A3D4CEE4F2}">
      <dgm:prSet/>
      <dgm:spPr/>
      <dgm:t>
        <a:bodyPr/>
        <a:lstStyle/>
        <a:p>
          <a:endParaRPr lang="en-US"/>
        </a:p>
      </dgm:t>
    </dgm:pt>
    <dgm:pt modelId="{13960E65-8091-408F-BAF8-41026A61A01C}" type="sibTrans" cxnId="{4EA0BCA2-A293-4113-8025-19A3D4CEE4F2}">
      <dgm:prSet/>
      <dgm:spPr/>
      <dgm:t>
        <a:bodyPr/>
        <a:lstStyle/>
        <a:p>
          <a:endParaRPr lang="en-US"/>
        </a:p>
      </dgm:t>
    </dgm:pt>
    <dgm:pt modelId="{47FB052E-2BA8-4CD9-A4BF-1FCD6F86FD9C}">
      <dgm:prSet/>
      <dgm:spPr/>
      <dgm:t>
        <a:bodyPr/>
        <a:lstStyle/>
        <a:p>
          <a:pPr>
            <a:defRPr cap="all"/>
          </a:pPr>
          <a:r>
            <a:rPr lang="en-US"/>
            <a:t>Requirements and Guidelines</a:t>
          </a:r>
        </a:p>
      </dgm:t>
    </dgm:pt>
    <dgm:pt modelId="{4D5E9ABF-D5FB-4ACC-8CA7-F45CC18CC05E}" type="parTrans" cxnId="{F741A4CE-E042-4643-9669-0A5122AA43C0}">
      <dgm:prSet/>
      <dgm:spPr/>
      <dgm:t>
        <a:bodyPr/>
        <a:lstStyle/>
        <a:p>
          <a:endParaRPr lang="en-US"/>
        </a:p>
      </dgm:t>
    </dgm:pt>
    <dgm:pt modelId="{8EF88EF5-BA00-4201-8CE7-CA02159BE992}" type="sibTrans" cxnId="{F741A4CE-E042-4643-9669-0A5122AA43C0}">
      <dgm:prSet/>
      <dgm:spPr/>
      <dgm:t>
        <a:bodyPr/>
        <a:lstStyle/>
        <a:p>
          <a:endParaRPr lang="en-US"/>
        </a:p>
      </dgm:t>
    </dgm:pt>
    <dgm:pt modelId="{59B43636-FBBF-4B85-A15E-99BB3D5B3141}">
      <dgm:prSet/>
      <dgm:spPr/>
      <dgm:t>
        <a:bodyPr/>
        <a:lstStyle/>
        <a:p>
          <a:pPr>
            <a:defRPr cap="all"/>
          </a:pPr>
          <a:r>
            <a:rPr lang="en-US"/>
            <a:t>Violations </a:t>
          </a:r>
        </a:p>
      </dgm:t>
    </dgm:pt>
    <dgm:pt modelId="{3B623FB8-6658-41F0-B156-A458A95704B3}" type="parTrans" cxnId="{00EF29A1-B636-49B1-950E-6FC8EBC68F3F}">
      <dgm:prSet/>
      <dgm:spPr/>
      <dgm:t>
        <a:bodyPr/>
        <a:lstStyle/>
        <a:p>
          <a:endParaRPr lang="en-US"/>
        </a:p>
      </dgm:t>
    </dgm:pt>
    <dgm:pt modelId="{323E8A3A-D0D5-4404-82C9-73F13D1F9CA2}" type="sibTrans" cxnId="{00EF29A1-B636-49B1-950E-6FC8EBC68F3F}">
      <dgm:prSet/>
      <dgm:spPr/>
      <dgm:t>
        <a:bodyPr/>
        <a:lstStyle/>
        <a:p>
          <a:endParaRPr lang="en-US"/>
        </a:p>
      </dgm:t>
    </dgm:pt>
    <dgm:pt modelId="{8276B110-C2EA-4707-8402-2629AC67B950}" type="pres">
      <dgm:prSet presAssocID="{2972856B-DB28-4918-A195-DC11843F34D3}" presName="root" presStyleCnt="0">
        <dgm:presLayoutVars>
          <dgm:dir/>
          <dgm:resizeHandles val="exact"/>
        </dgm:presLayoutVars>
      </dgm:prSet>
      <dgm:spPr/>
    </dgm:pt>
    <dgm:pt modelId="{B8346823-8146-405F-B923-0FC3930CA3A3}" type="pres">
      <dgm:prSet presAssocID="{20864E31-27EB-4E74-8789-373F4786A4E7}" presName="compNode" presStyleCnt="0"/>
      <dgm:spPr/>
    </dgm:pt>
    <dgm:pt modelId="{F79F098D-EE13-49B2-98C8-E3F4C3C2A1B5}" type="pres">
      <dgm:prSet presAssocID="{20864E31-27EB-4E74-8789-373F4786A4E7}" presName="iconBgRect" presStyleLbl="bgShp" presStyleIdx="0" presStyleCnt="3"/>
      <dgm:spPr/>
    </dgm:pt>
    <dgm:pt modelId="{B7EF6AEA-61C9-4D8D-9A44-D0BFFA6623A7}" type="pres">
      <dgm:prSet presAssocID="{20864E31-27EB-4E74-8789-373F4786A4E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336BB11B-67F0-4EB3-B183-9833C9F4C979}" type="pres">
      <dgm:prSet presAssocID="{20864E31-27EB-4E74-8789-373F4786A4E7}" presName="spaceRect" presStyleCnt="0"/>
      <dgm:spPr/>
    </dgm:pt>
    <dgm:pt modelId="{792F4E84-2A80-46DF-A56C-E68C16BF69CD}" type="pres">
      <dgm:prSet presAssocID="{20864E31-27EB-4E74-8789-373F4786A4E7}" presName="textRect" presStyleLbl="revTx" presStyleIdx="0" presStyleCnt="3">
        <dgm:presLayoutVars>
          <dgm:chMax val="1"/>
          <dgm:chPref val="1"/>
        </dgm:presLayoutVars>
      </dgm:prSet>
      <dgm:spPr/>
    </dgm:pt>
    <dgm:pt modelId="{E5FB474D-9FCA-4F7A-9191-3E2EB25AD504}" type="pres">
      <dgm:prSet presAssocID="{13960E65-8091-408F-BAF8-41026A61A01C}" presName="sibTrans" presStyleCnt="0"/>
      <dgm:spPr/>
    </dgm:pt>
    <dgm:pt modelId="{4A1377AE-C73F-47A2-90E5-36A88F488F22}" type="pres">
      <dgm:prSet presAssocID="{47FB052E-2BA8-4CD9-A4BF-1FCD6F86FD9C}" presName="compNode" presStyleCnt="0"/>
      <dgm:spPr/>
    </dgm:pt>
    <dgm:pt modelId="{FFADCF30-A09D-4181-8F06-0D0B2DFA1E75}" type="pres">
      <dgm:prSet presAssocID="{47FB052E-2BA8-4CD9-A4BF-1FCD6F86FD9C}" presName="iconBgRect" presStyleLbl="bgShp" presStyleIdx="1" presStyleCnt="3"/>
      <dgm:spPr/>
    </dgm:pt>
    <dgm:pt modelId="{FDB2F769-4E23-4109-8FDC-C7442C1BCDFF}" type="pres">
      <dgm:prSet presAssocID="{47FB052E-2BA8-4CD9-A4BF-1FCD6F86FD9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E558828A-7553-4623-BC9D-32FFF450DEC4}" type="pres">
      <dgm:prSet presAssocID="{47FB052E-2BA8-4CD9-A4BF-1FCD6F86FD9C}" presName="spaceRect" presStyleCnt="0"/>
      <dgm:spPr/>
    </dgm:pt>
    <dgm:pt modelId="{20C55624-BD23-4815-B4E3-9AE725DB0992}" type="pres">
      <dgm:prSet presAssocID="{47FB052E-2BA8-4CD9-A4BF-1FCD6F86FD9C}" presName="textRect" presStyleLbl="revTx" presStyleIdx="1" presStyleCnt="3">
        <dgm:presLayoutVars>
          <dgm:chMax val="1"/>
          <dgm:chPref val="1"/>
        </dgm:presLayoutVars>
      </dgm:prSet>
      <dgm:spPr/>
    </dgm:pt>
    <dgm:pt modelId="{62EE19FA-F697-4EBC-9D35-A8FD4AB2ACA4}" type="pres">
      <dgm:prSet presAssocID="{8EF88EF5-BA00-4201-8CE7-CA02159BE992}" presName="sibTrans" presStyleCnt="0"/>
      <dgm:spPr/>
    </dgm:pt>
    <dgm:pt modelId="{6F50E9EF-9771-466B-8CDC-6A965497DF33}" type="pres">
      <dgm:prSet presAssocID="{59B43636-FBBF-4B85-A15E-99BB3D5B3141}" presName="compNode" presStyleCnt="0"/>
      <dgm:spPr/>
    </dgm:pt>
    <dgm:pt modelId="{259D0713-C63F-41BF-B6C5-E9F587DFE6BB}" type="pres">
      <dgm:prSet presAssocID="{59B43636-FBBF-4B85-A15E-99BB3D5B3141}" presName="iconBgRect" presStyleLbl="bgShp" presStyleIdx="2" presStyleCnt="3"/>
      <dgm:spPr/>
    </dgm:pt>
    <dgm:pt modelId="{E2015602-A09C-434F-953E-513BB40EDFCD}" type="pres">
      <dgm:prSet presAssocID="{59B43636-FBBF-4B85-A15E-99BB3D5B314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rning"/>
        </a:ext>
      </dgm:extLst>
    </dgm:pt>
    <dgm:pt modelId="{1E5BACF4-1BBC-4A67-8D99-BADA9E84E2A8}" type="pres">
      <dgm:prSet presAssocID="{59B43636-FBBF-4B85-A15E-99BB3D5B3141}" presName="spaceRect" presStyleCnt="0"/>
      <dgm:spPr/>
    </dgm:pt>
    <dgm:pt modelId="{A368395A-6C3C-46C9-BDBA-5A959FE5803C}" type="pres">
      <dgm:prSet presAssocID="{59B43636-FBBF-4B85-A15E-99BB3D5B3141}" presName="textRect" presStyleLbl="revTx" presStyleIdx="2" presStyleCnt="3">
        <dgm:presLayoutVars>
          <dgm:chMax val="1"/>
          <dgm:chPref val="1"/>
        </dgm:presLayoutVars>
      </dgm:prSet>
      <dgm:spPr/>
    </dgm:pt>
  </dgm:ptLst>
  <dgm:cxnLst>
    <dgm:cxn modelId="{AA71D731-7C51-4E81-B903-7C8B2837BEA3}" type="presOf" srcId="{47FB052E-2BA8-4CD9-A4BF-1FCD6F86FD9C}" destId="{20C55624-BD23-4815-B4E3-9AE725DB0992}" srcOrd="0" destOrd="0" presId="urn:microsoft.com/office/officeart/2018/5/layout/IconCircleLabelList"/>
    <dgm:cxn modelId="{DACAA371-7627-4822-90CA-ECD91126E3DC}" type="presOf" srcId="{59B43636-FBBF-4B85-A15E-99BB3D5B3141}" destId="{A368395A-6C3C-46C9-BDBA-5A959FE5803C}" srcOrd="0" destOrd="0" presId="urn:microsoft.com/office/officeart/2018/5/layout/IconCircleLabelList"/>
    <dgm:cxn modelId="{0CB2FA7A-D546-43EE-9E4A-2AB473FED4C3}" type="presOf" srcId="{2972856B-DB28-4918-A195-DC11843F34D3}" destId="{8276B110-C2EA-4707-8402-2629AC67B950}" srcOrd="0" destOrd="0" presId="urn:microsoft.com/office/officeart/2018/5/layout/IconCircleLabelList"/>
    <dgm:cxn modelId="{00EF29A1-B636-49B1-950E-6FC8EBC68F3F}" srcId="{2972856B-DB28-4918-A195-DC11843F34D3}" destId="{59B43636-FBBF-4B85-A15E-99BB3D5B3141}" srcOrd="2" destOrd="0" parTransId="{3B623FB8-6658-41F0-B156-A458A95704B3}" sibTransId="{323E8A3A-D0D5-4404-82C9-73F13D1F9CA2}"/>
    <dgm:cxn modelId="{4EA0BCA2-A293-4113-8025-19A3D4CEE4F2}" srcId="{2972856B-DB28-4918-A195-DC11843F34D3}" destId="{20864E31-27EB-4E74-8789-373F4786A4E7}" srcOrd="0" destOrd="0" parTransId="{36619F25-DE72-4C22-AAFF-290AEFFF4DD7}" sibTransId="{13960E65-8091-408F-BAF8-41026A61A01C}"/>
    <dgm:cxn modelId="{B5A3F3A5-034A-442D-A9B6-D9502576A88F}" type="presOf" srcId="{20864E31-27EB-4E74-8789-373F4786A4E7}" destId="{792F4E84-2A80-46DF-A56C-E68C16BF69CD}" srcOrd="0" destOrd="0" presId="urn:microsoft.com/office/officeart/2018/5/layout/IconCircleLabelList"/>
    <dgm:cxn modelId="{F741A4CE-E042-4643-9669-0A5122AA43C0}" srcId="{2972856B-DB28-4918-A195-DC11843F34D3}" destId="{47FB052E-2BA8-4CD9-A4BF-1FCD6F86FD9C}" srcOrd="1" destOrd="0" parTransId="{4D5E9ABF-D5FB-4ACC-8CA7-F45CC18CC05E}" sibTransId="{8EF88EF5-BA00-4201-8CE7-CA02159BE992}"/>
    <dgm:cxn modelId="{6B1ED692-B245-454A-AA49-F1CA0463F636}" type="presParOf" srcId="{8276B110-C2EA-4707-8402-2629AC67B950}" destId="{B8346823-8146-405F-B923-0FC3930CA3A3}" srcOrd="0" destOrd="0" presId="urn:microsoft.com/office/officeart/2018/5/layout/IconCircleLabelList"/>
    <dgm:cxn modelId="{588EBC6B-9471-451C-8E42-00409527BAD8}" type="presParOf" srcId="{B8346823-8146-405F-B923-0FC3930CA3A3}" destId="{F79F098D-EE13-49B2-98C8-E3F4C3C2A1B5}" srcOrd="0" destOrd="0" presId="urn:microsoft.com/office/officeart/2018/5/layout/IconCircleLabelList"/>
    <dgm:cxn modelId="{243031B3-BCD8-468A-AA07-3639DABE900B}" type="presParOf" srcId="{B8346823-8146-405F-B923-0FC3930CA3A3}" destId="{B7EF6AEA-61C9-4D8D-9A44-D0BFFA6623A7}" srcOrd="1" destOrd="0" presId="urn:microsoft.com/office/officeart/2018/5/layout/IconCircleLabelList"/>
    <dgm:cxn modelId="{0BACB082-9415-4092-A340-E7152FA05E87}" type="presParOf" srcId="{B8346823-8146-405F-B923-0FC3930CA3A3}" destId="{336BB11B-67F0-4EB3-B183-9833C9F4C979}" srcOrd="2" destOrd="0" presId="urn:microsoft.com/office/officeart/2018/5/layout/IconCircleLabelList"/>
    <dgm:cxn modelId="{599602ED-84B8-451A-9A2F-140BB274F9D7}" type="presParOf" srcId="{B8346823-8146-405F-B923-0FC3930CA3A3}" destId="{792F4E84-2A80-46DF-A56C-E68C16BF69CD}" srcOrd="3" destOrd="0" presId="urn:microsoft.com/office/officeart/2018/5/layout/IconCircleLabelList"/>
    <dgm:cxn modelId="{086CA88A-E980-4484-AB47-5194B357254F}" type="presParOf" srcId="{8276B110-C2EA-4707-8402-2629AC67B950}" destId="{E5FB474D-9FCA-4F7A-9191-3E2EB25AD504}" srcOrd="1" destOrd="0" presId="urn:microsoft.com/office/officeart/2018/5/layout/IconCircleLabelList"/>
    <dgm:cxn modelId="{C524372F-508C-4066-8D48-51D83EB441C9}" type="presParOf" srcId="{8276B110-C2EA-4707-8402-2629AC67B950}" destId="{4A1377AE-C73F-47A2-90E5-36A88F488F22}" srcOrd="2" destOrd="0" presId="urn:microsoft.com/office/officeart/2018/5/layout/IconCircleLabelList"/>
    <dgm:cxn modelId="{E461AA4E-32ED-4E0B-8564-AB42B1DE8E27}" type="presParOf" srcId="{4A1377AE-C73F-47A2-90E5-36A88F488F22}" destId="{FFADCF30-A09D-4181-8F06-0D0B2DFA1E75}" srcOrd="0" destOrd="0" presId="urn:microsoft.com/office/officeart/2018/5/layout/IconCircleLabelList"/>
    <dgm:cxn modelId="{0A2E5BF8-D3F9-41A4-814A-E8995FF7523D}" type="presParOf" srcId="{4A1377AE-C73F-47A2-90E5-36A88F488F22}" destId="{FDB2F769-4E23-4109-8FDC-C7442C1BCDFF}" srcOrd="1" destOrd="0" presId="urn:microsoft.com/office/officeart/2018/5/layout/IconCircleLabelList"/>
    <dgm:cxn modelId="{0F7D5222-4902-4D22-9E7F-7E83343EF14B}" type="presParOf" srcId="{4A1377AE-C73F-47A2-90E5-36A88F488F22}" destId="{E558828A-7553-4623-BC9D-32FFF450DEC4}" srcOrd="2" destOrd="0" presId="urn:microsoft.com/office/officeart/2018/5/layout/IconCircleLabelList"/>
    <dgm:cxn modelId="{8F8D1C91-9627-4D9E-8A4E-2AF65EA3CB19}" type="presParOf" srcId="{4A1377AE-C73F-47A2-90E5-36A88F488F22}" destId="{20C55624-BD23-4815-B4E3-9AE725DB0992}" srcOrd="3" destOrd="0" presId="urn:microsoft.com/office/officeart/2018/5/layout/IconCircleLabelList"/>
    <dgm:cxn modelId="{E029293B-5158-4240-84C3-7C551AF4FC3E}" type="presParOf" srcId="{8276B110-C2EA-4707-8402-2629AC67B950}" destId="{62EE19FA-F697-4EBC-9D35-A8FD4AB2ACA4}" srcOrd="3" destOrd="0" presId="urn:microsoft.com/office/officeart/2018/5/layout/IconCircleLabelList"/>
    <dgm:cxn modelId="{81C1216D-F262-4262-B2DB-B0A1D824F2CE}" type="presParOf" srcId="{8276B110-C2EA-4707-8402-2629AC67B950}" destId="{6F50E9EF-9771-466B-8CDC-6A965497DF33}" srcOrd="4" destOrd="0" presId="urn:microsoft.com/office/officeart/2018/5/layout/IconCircleLabelList"/>
    <dgm:cxn modelId="{9D7B1629-9934-4E18-960E-8A63423BDED3}" type="presParOf" srcId="{6F50E9EF-9771-466B-8CDC-6A965497DF33}" destId="{259D0713-C63F-41BF-B6C5-E9F587DFE6BB}" srcOrd="0" destOrd="0" presId="urn:microsoft.com/office/officeart/2018/5/layout/IconCircleLabelList"/>
    <dgm:cxn modelId="{55361B2E-507F-49C4-ADCA-96D026870CE4}" type="presParOf" srcId="{6F50E9EF-9771-466B-8CDC-6A965497DF33}" destId="{E2015602-A09C-434F-953E-513BB40EDFCD}" srcOrd="1" destOrd="0" presId="urn:microsoft.com/office/officeart/2018/5/layout/IconCircleLabelList"/>
    <dgm:cxn modelId="{F77462E9-890A-4D97-90FC-77469C73251D}" type="presParOf" srcId="{6F50E9EF-9771-466B-8CDC-6A965497DF33}" destId="{1E5BACF4-1BBC-4A67-8D99-BADA9E84E2A8}" srcOrd="2" destOrd="0" presId="urn:microsoft.com/office/officeart/2018/5/layout/IconCircleLabelList"/>
    <dgm:cxn modelId="{8D15C7F4-5E8D-4CAA-87CC-28D730D4A538}" type="presParOf" srcId="{6F50E9EF-9771-466B-8CDC-6A965497DF33}" destId="{A368395A-6C3C-46C9-BDBA-5A959FE5803C}"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F9E8FB-8EEA-413D-8198-2971C59A484C}">
      <dsp:nvSpPr>
        <dsp:cNvPr id="0" name=""/>
        <dsp:cNvSpPr/>
      </dsp:nvSpPr>
      <dsp:spPr>
        <a:xfrm>
          <a:off x="0" y="226949"/>
          <a:ext cx="4199860" cy="3024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89DE35E-AA18-4CD1-91FC-9FBABD05E7D7}">
      <dsp:nvSpPr>
        <dsp:cNvPr id="0" name=""/>
        <dsp:cNvSpPr/>
      </dsp:nvSpPr>
      <dsp:spPr>
        <a:xfrm>
          <a:off x="209993" y="49829"/>
          <a:ext cx="2939902" cy="35424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1121" tIns="0" rIns="111121" bIns="0" numCol="1" spcCol="1270" anchor="ctr" anchorCtr="0">
          <a:noAutofit/>
        </a:bodyPr>
        <a:lstStyle/>
        <a:p>
          <a:pPr marL="0" lvl="0" indent="0" algn="l" defTabSz="533400">
            <a:lnSpc>
              <a:spcPct val="90000"/>
            </a:lnSpc>
            <a:spcBef>
              <a:spcPct val="0"/>
            </a:spcBef>
            <a:spcAft>
              <a:spcPct val="35000"/>
            </a:spcAft>
            <a:buNone/>
          </a:pPr>
          <a:r>
            <a:rPr lang="en-US" sz="1200" kern="1200"/>
            <a:t>Introduction</a:t>
          </a:r>
        </a:p>
      </dsp:txBody>
      <dsp:txXfrm>
        <a:off x="227286" y="67122"/>
        <a:ext cx="2905316" cy="319654"/>
      </dsp:txXfrm>
    </dsp:sp>
    <dsp:sp modelId="{692EBA1C-28DC-49D5-A71D-00770935597C}">
      <dsp:nvSpPr>
        <dsp:cNvPr id="0" name=""/>
        <dsp:cNvSpPr/>
      </dsp:nvSpPr>
      <dsp:spPr>
        <a:xfrm>
          <a:off x="0" y="771269"/>
          <a:ext cx="4199860" cy="3024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555E011-7D66-4386-A44D-C4B559475F64}">
      <dsp:nvSpPr>
        <dsp:cNvPr id="0" name=""/>
        <dsp:cNvSpPr/>
      </dsp:nvSpPr>
      <dsp:spPr>
        <a:xfrm>
          <a:off x="209993" y="594149"/>
          <a:ext cx="2939902" cy="35424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1121" tIns="0" rIns="111121" bIns="0" numCol="1" spcCol="1270" anchor="ctr" anchorCtr="0">
          <a:noAutofit/>
        </a:bodyPr>
        <a:lstStyle/>
        <a:p>
          <a:pPr marL="0" lvl="0" indent="0" algn="l" defTabSz="533400">
            <a:lnSpc>
              <a:spcPct val="90000"/>
            </a:lnSpc>
            <a:spcBef>
              <a:spcPct val="0"/>
            </a:spcBef>
            <a:spcAft>
              <a:spcPct val="35000"/>
            </a:spcAft>
            <a:buNone/>
          </a:pPr>
          <a:r>
            <a:rPr lang="en-US" sz="1200" kern="1200" dirty="0"/>
            <a:t>Pallet Requirements &amp; Guidelines</a:t>
          </a:r>
        </a:p>
      </dsp:txBody>
      <dsp:txXfrm>
        <a:off x="227286" y="611442"/>
        <a:ext cx="2905316" cy="319654"/>
      </dsp:txXfrm>
    </dsp:sp>
    <dsp:sp modelId="{28325FD3-FCFC-491F-9820-43FE87F70DDA}">
      <dsp:nvSpPr>
        <dsp:cNvPr id="0" name=""/>
        <dsp:cNvSpPr/>
      </dsp:nvSpPr>
      <dsp:spPr>
        <a:xfrm>
          <a:off x="0" y="1315589"/>
          <a:ext cx="4199860" cy="8694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5956" tIns="249936" rIns="325956"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Air</a:t>
          </a:r>
        </a:p>
        <a:p>
          <a:pPr marL="114300" lvl="1" indent="-114300" algn="l" defTabSz="533400">
            <a:lnSpc>
              <a:spcPct val="90000"/>
            </a:lnSpc>
            <a:spcBef>
              <a:spcPct val="0"/>
            </a:spcBef>
            <a:spcAft>
              <a:spcPct val="15000"/>
            </a:spcAft>
            <a:buChar char="•"/>
          </a:pPr>
          <a:r>
            <a:rPr lang="en-US" sz="1200" kern="1200" dirty="0"/>
            <a:t>Ocean</a:t>
          </a:r>
        </a:p>
        <a:p>
          <a:pPr marL="114300" lvl="1" indent="-114300" algn="l" defTabSz="533400">
            <a:lnSpc>
              <a:spcPct val="90000"/>
            </a:lnSpc>
            <a:spcBef>
              <a:spcPct val="0"/>
            </a:spcBef>
            <a:spcAft>
              <a:spcPct val="15000"/>
            </a:spcAft>
            <a:buChar char="•"/>
          </a:pPr>
          <a:r>
            <a:rPr lang="en-US" sz="1200" kern="1200" dirty="0"/>
            <a:t>Shipping Documents</a:t>
          </a:r>
        </a:p>
      </dsp:txBody>
      <dsp:txXfrm>
        <a:off x="0" y="1315589"/>
        <a:ext cx="4199860" cy="869400"/>
      </dsp:txXfrm>
    </dsp:sp>
    <dsp:sp modelId="{A1E33FD6-AEEC-4F11-85F4-87433E795108}">
      <dsp:nvSpPr>
        <dsp:cNvPr id="0" name=""/>
        <dsp:cNvSpPr/>
      </dsp:nvSpPr>
      <dsp:spPr>
        <a:xfrm>
          <a:off x="209993" y="1138469"/>
          <a:ext cx="2939902" cy="35424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1121" tIns="0" rIns="111121" bIns="0" numCol="1" spcCol="1270" anchor="ctr" anchorCtr="0">
          <a:noAutofit/>
        </a:bodyPr>
        <a:lstStyle/>
        <a:p>
          <a:pPr marL="0" lvl="0" indent="0" algn="l" defTabSz="533400">
            <a:lnSpc>
              <a:spcPct val="90000"/>
            </a:lnSpc>
            <a:spcBef>
              <a:spcPct val="0"/>
            </a:spcBef>
            <a:spcAft>
              <a:spcPct val="35000"/>
            </a:spcAft>
            <a:buNone/>
          </a:pPr>
          <a:r>
            <a:rPr lang="en-US" sz="1200" kern="1200"/>
            <a:t>Booking </a:t>
          </a:r>
        </a:p>
      </dsp:txBody>
      <dsp:txXfrm>
        <a:off x="227286" y="1155762"/>
        <a:ext cx="2905316" cy="319654"/>
      </dsp:txXfrm>
    </dsp:sp>
    <dsp:sp modelId="{9954D498-CB36-4D72-9BD8-291CA76C0822}">
      <dsp:nvSpPr>
        <dsp:cNvPr id="0" name=""/>
        <dsp:cNvSpPr/>
      </dsp:nvSpPr>
      <dsp:spPr>
        <a:xfrm>
          <a:off x="0" y="2426909"/>
          <a:ext cx="4199860" cy="6804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5956" tIns="249936" rIns="325956"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C-TPAT</a:t>
          </a:r>
        </a:p>
        <a:p>
          <a:pPr marL="114300" lvl="1" indent="-114300" algn="l" defTabSz="533400">
            <a:lnSpc>
              <a:spcPct val="90000"/>
            </a:lnSpc>
            <a:spcBef>
              <a:spcPct val="0"/>
            </a:spcBef>
            <a:spcAft>
              <a:spcPct val="15000"/>
            </a:spcAft>
            <a:buChar char="•"/>
          </a:pPr>
          <a:r>
            <a:rPr lang="en-US" sz="1200" kern="1200" dirty="0"/>
            <a:t>ISF</a:t>
          </a:r>
        </a:p>
      </dsp:txBody>
      <dsp:txXfrm>
        <a:off x="0" y="2426909"/>
        <a:ext cx="4199860" cy="680400"/>
      </dsp:txXfrm>
    </dsp:sp>
    <dsp:sp modelId="{96CB1DD3-8E82-4E28-877D-0BD972B24EAC}">
      <dsp:nvSpPr>
        <dsp:cNvPr id="0" name=""/>
        <dsp:cNvSpPr/>
      </dsp:nvSpPr>
      <dsp:spPr>
        <a:xfrm>
          <a:off x="209993" y="2249789"/>
          <a:ext cx="2939902" cy="35424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1121" tIns="0" rIns="111121" bIns="0" numCol="1" spcCol="1270" anchor="ctr" anchorCtr="0">
          <a:noAutofit/>
        </a:bodyPr>
        <a:lstStyle/>
        <a:p>
          <a:pPr marL="0" lvl="0" indent="0" algn="l" defTabSz="533400">
            <a:lnSpc>
              <a:spcPct val="90000"/>
            </a:lnSpc>
            <a:spcBef>
              <a:spcPct val="0"/>
            </a:spcBef>
            <a:spcAft>
              <a:spcPct val="35000"/>
            </a:spcAft>
            <a:buNone/>
          </a:pPr>
          <a:r>
            <a:rPr lang="en-US" sz="1200" kern="1200" dirty="0"/>
            <a:t>Compliance </a:t>
          </a:r>
        </a:p>
      </dsp:txBody>
      <dsp:txXfrm>
        <a:off x="227286" y="2267082"/>
        <a:ext cx="2905316" cy="319654"/>
      </dsp:txXfrm>
    </dsp:sp>
    <dsp:sp modelId="{43BEB33D-8FCF-419A-807F-06F97DA761C9}">
      <dsp:nvSpPr>
        <dsp:cNvPr id="0" name=""/>
        <dsp:cNvSpPr/>
      </dsp:nvSpPr>
      <dsp:spPr>
        <a:xfrm>
          <a:off x="0" y="3349229"/>
          <a:ext cx="4199860" cy="3024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852C267-0DF5-47CA-8544-C44A2B4707FA}">
      <dsp:nvSpPr>
        <dsp:cNvPr id="0" name=""/>
        <dsp:cNvSpPr/>
      </dsp:nvSpPr>
      <dsp:spPr>
        <a:xfrm>
          <a:off x="209993" y="3172109"/>
          <a:ext cx="2939902" cy="35424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1121" tIns="0" rIns="111121" bIns="0" numCol="1" spcCol="1270" anchor="ctr" anchorCtr="0">
          <a:noAutofit/>
        </a:bodyPr>
        <a:lstStyle/>
        <a:p>
          <a:pPr marL="0" lvl="0" indent="0" algn="l" defTabSz="533400">
            <a:lnSpc>
              <a:spcPct val="90000"/>
            </a:lnSpc>
            <a:spcBef>
              <a:spcPct val="0"/>
            </a:spcBef>
            <a:spcAft>
              <a:spcPct val="35000"/>
            </a:spcAft>
            <a:buNone/>
          </a:pPr>
          <a:r>
            <a:rPr lang="en-US" sz="1200" kern="1200" dirty="0"/>
            <a:t>Ingram V7 Branches </a:t>
          </a:r>
          <a:r>
            <a:rPr lang="en-US" sz="1200" kern="1200"/>
            <a:t>&amp; Contacts</a:t>
          </a:r>
          <a:endParaRPr lang="en-US" sz="1200" kern="1200" dirty="0"/>
        </a:p>
      </dsp:txBody>
      <dsp:txXfrm>
        <a:off x="227286" y="3189402"/>
        <a:ext cx="2905316" cy="319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21D64B-720D-43D4-A2F2-A57008CE8C30}">
      <dsp:nvSpPr>
        <dsp:cNvPr id="0" name=""/>
        <dsp:cNvSpPr/>
      </dsp:nvSpPr>
      <dsp:spPr>
        <a:xfrm>
          <a:off x="47694" y="1441535"/>
          <a:ext cx="712506" cy="71250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6BD1D3-4885-411D-9930-0C377FE1FA15}">
      <dsp:nvSpPr>
        <dsp:cNvPr id="0" name=""/>
        <dsp:cNvSpPr/>
      </dsp:nvSpPr>
      <dsp:spPr>
        <a:xfrm>
          <a:off x="197320" y="1591161"/>
          <a:ext cx="413253" cy="4132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AEF11DC-11E9-415A-8054-68F2280016D9}">
      <dsp:nvSpPr>
        <dsp:cNvPr id="0" name=""/>
        <dsp:cNvSpPr/>
      </dsp:nvSpPr>
      <dsp:spPr>
        <a:xfrm>
          <a:off x="912880" y="1441535"/>
          <a:ext cx="1679479" cy="712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kern="1200" dirty="0"/>
            <a:t>Ingram Micro is committed to provide its customers the highest possible customer service. </a:t>
          </a:r>
        </a:p>
      </dsp:txBody>
      <dsp:txXfrm>
        <a:off x="912880" y="1441535"/>
        <a:ext cx="1679479" cy="712506"/>
      </dsp:txXfrm>
    </dsp:sp>
    <dsp:sp modelId="{6CA4FFB9-7AF7-4AA4-8E69-529697157B05}">
      <dsp:nvSpPr>
        <dsp:cNvPr id="0" name=""/>
        <dsp:cNvSpPr/>
      </dsp:nvSpPr>
      <dsp:spPr>
        <a:xfrm>
          <a:off x="2884996" y="1441535"/>
          <a:ext cx="712506" cy="71250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BA2620-205A-46DF-85AF-E84753293334}">
      <dsp:nvSpPr>
        <dsp:cNvPr id="0" name=""/>
        <dsp:cNvSpPr/>
      </dsp:nvSpPr>
      <dsp:spPr>
        <a:xfrm>
          <a:off x="3034623" y="1591161"/>
          <a:ext cx="413253" cy="4132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9F34E3F-9567-40E5-8379-526072AB4B04}">
      <dsp:nvSpPr>
        <dsp:cNvPr id="0" name=""/>
        <dsp:cNvSpPr/>
      </dsp:nvSpPr>
      <dsp:spPr>
        <a:xfrm>
          <a:off x="3750183" y="1441535"/>
          <a:ext cx="1679479" cy="712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kern="1200"/>
            <a:t>Please read this guide before shipping Ingram Micro Purchase Orders to ensure that you adhere to the guidelines and avoid any future possible charge back violations and/or financial penalties.</a:t>
          </a:r>
        </a:p>
      </dsp:txBody>
      <dsp:txXfrm>
        <a:off x="3750183" y="1441535"/>
        <a:ext cx="1679479" cy="712506"/>
      </dsp:txXfrm>
    </dsp:sp>
    <dsp:sp modelId="{E6B3047A-2F32-47FE-95EC-C646A49BB696}">
      <dsp:nvSpPr>
        <dsp:cNvPr id="0" name=""/>
        <dsp:cNvSpPr/>
      </dsp:nvSpPr>
      <dsp:spPr>
        <a:xfrm>
          <a:off x="5722299" y="1441535"/>
          <a:ext cx="712506" cy="71250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AFEA86-F1F4-476D-8042-DB291CF120F4}">
      <dsp:nvSpPr>
        <dsp:cNvPr id="0" name=""/>
        <dsp:cNvSpPr/>
      </dsp:nvSpPr>
      <dsp:spPr>
        <a:xfrm>
          <a:off x="5871926" y="1591161"/>
          <a:ext cx="413253" cy="4132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03BD979-A65C-4CFF-96C2-48D8CEA4DD65}">
      <dsp:nvSpPr>
        <dsp:cNvPr id="0" name=""/>
        <dsp:cNvSpPr/>
      </dsp:nvSpPr>
      <dsp:spPr>
        <a:xfrm>
          <a:off x="6587486" y="1441535"/>
          <a:ext cx="1679479" cy="712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kern="1200"/>
            <a:t>These requirements are structured to provide supply chain efficiencies that support our needs and those of our customers</a:t>
          </a:r>
        </a:p>
      </dsp:txBody>
      <dsp:txXfrm>
        <a:off x="6587486" y="1441535"/>
        <a:ext cx="1679479" cy="7125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9F098D-EE13-49B2-98C8-E3F4C3C2A1B5}">
      <dsp:nvSpPr>
        <dsp:cNvPr id="0" name=""/>
        <dsp:cNvSpPr/>
      </dsp:nvSpPr>
      <dsp:spPr>
        <a:xfrm>
          <a:off x="494329" y="447788"/>
          <a:ext cx="1509750" cy="150975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EF6AEA-61C9-4D8D-9A44-D0BFFA6623A7}">
      <dsp:nvSpPr>
        <dsp:cNvPr id="0" name=""/>
        <dsp:cNvSpPr/>
      </dsp:nvSpPr>
      <dsp:spPr>
        <a:xfrm>
          <a:off x="816079" y="769538"/>
          <a:ext cx="866250" cy="8662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92F4E84-2A80-46DF-A56C-E68C16BF69CD}">
      <dsp:nvSpPr>
        <dsp:cNvPr id="0" name=""/>
        <dsp:cNvSpPr/>
      </dsp:nvSpPr>
      <dsp:spPr>
        <a:xfrm>
          <a:off x="11704" y="2427788"/>
          <a:ext cx="24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Pallets Specifications</a:t>
          </a:r>
        </a:p>
      </dsp:txBody>
      <dsp:txXfrm>
        <a:off x="11704" y="2427788"/>
        <a:ext cx="2475000" cy="720000"/>
      </dsp:txXfrm>
    </dsp:sp>
    <dsp:sp modelId="{FFADCF30-A09D-4181-8F06-0D0B2DFA1E75}">
      <dsp:nvSpPr>
        <dsp:cNvPr id="0" name=""/>
        <dsp:cNvSpPr/>
      </dsp:nvSpPr>
      <dsp:spPr>
        <a:xfrm>
          <a:off x="3402455" y="447788"/>
          <a:ext cx="1509750" cy="150975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B2F769-4E23-4109-8FDC-C7442C1BCDFF}">
      <dsp:nvSpPr>
        <dsp:cNvPr id="0" name=""/>
        <dsp:cNvSpPr/>
      </dsp:nvSpPr>
      <dsp:spPr>
        <a:xfrm>
          <a:off x="3724205" y="769538"/>
          <a:ext cx="866250" cy="8662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C55624-BD23-4815-B4E3-9AE725DB0992}">
      <dsp:nvSpPr>
        <dsp:cNvPr id="0" name=""/>
        <dsp:cNvSpPr/>
      </dsp:nvSpPr>
      <dsp:spPr>
        <a:xfrm>
          <a:off x="2919830" y="2427788"/>
          <a:ext cx="24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Requirements and Guidelines</a:t>
          </a:r>
        </a:p>
      </dsp:txBody>
      <dsp:txXfrm>
        <a:off x="2919830" y="2427788"/>
        <a:ext cx="2475000" cy="720000"/>
      </dsp:txXfrm>
    </dsp:sp>
    <dsp:sp modelId="{259D0713-C63F-41BF-B6C5-E9F587DFE6BB}">
      <dsp:nvSpPr>
        <dsp:cNvPr id="0" name=""/>
        <dsp:cNvSpPr/>
      </dsp:nvSpPr>
      <dsp:spPr>
        <a:xfrm>
          <a:off x="6310580" y="447788"/>
          <a:ext cx="1509750" cy="150975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015602-A09C-434F-953E-513BB40EDFCD}">
      <dsp:nvSpPr>
        <dsp:cNvPr id="0" name=""/>
        <dsp:cNvSpPr/>
      </dsp:nvSpPr>
      <dsp:spPr>
        <a:xfrm>
          <a:off x="6632330" y="769538"/>
          <a:ext cx="866250" cy="8662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368395A-6C3C-46C9-BDBA-5A959FE5803C}">
      <dsp:nvSpPr>
        <dsp:cNvPr id="0" name=""/>
        <dsp:cNvSpPr/>
      </dsp:nvSpPr>
      <dsp:spPr>
        <a:xfrm>
          <a:off x="5827955" y="2427788"/>
          <a:ext cx="24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Violations </a:t>
          </a:r>
        </a:p>
      </dsp:txBody>
      <dsp:txXfrm>
        <a:off x="5827955" y="2427788"/>
        <a:ext cx="2475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988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3451" y="4380159"/>
            <a:ext cx="5140325" cy="4150203"/>
          </a:xfrm>
          <a:prstGeom prst="rect">
            <a:avLst/>
          </a:prstGeom>
          <a:noFill/>
          <a:ln w="12700">
            <a:noFill/>
            <a:miter lim="800000"/>
            <a:headEnd/>
            <a:tailEnd/>
          </a:ln>
          <a:effectLst/>
        </p:spPr>
        <p:txBody>
          <a:bodyPr vert="horz" wrap="square" lIns="92206" tIns="45295" rIns="92206" bIns="45295" numCol="1" anchor="t" anchorCtr="0" compatLnSpc="1">
            <a:prstTxWarp prst="textNoShape">
              <a:avLst/>
            </a:prstTxWarp>
          </a:bodyPr>
          <a:lstStyle/>
          <a:p>
            <a:pPr lvl="0"/>
            <a:r>
              <a:rPr lang="en-US"/>
              <a:t>Click to edit Master notes styles</a:t>
            </a:r>
          </a:p>
          <a:p>
            <a:pPr lvl="1"/>
            <a:r>
              <a:rPr lang="en-US"/>
              <a:t>Second Level</a:t>
            </a:r>
          </a:p>
          <a:p>
            <a:pPr lvl="2"/>
            <a:r>
              <a:rPr lang="en-US"/>
              <a:t>Third Level</a:t>
            </a:r>
          </a:p>
          <a:p>
            <a:pPr lvl="3"/>
            <a:r>
              <a:rPr lang="en-US"/>
              <a:t>Fourth Level</a:t>
            </a:r>
          </a:p>
          <a:p>
            <a:pPr lvl="4"/>
            <a:r>
              <a:rPr lang="en-US"/>
              <a:t>Fifth Level</a:t>
            </a:r>
          </a:p>
        </p:txBody>
      </p:sp>
      <p:sp>
        <p:nvSpPr>
          <p:cNvPr id="2051" name="Rectangle 3"/>
          <p:cNvSpPr>
            <a:spLocks noGrp="1" noRot="1" noChangeAspect="1" noChangeArrowheads="1" noTextEdit="1"/>
          </p:cNvSpPr>
          <p:nvPr>
            <p:ph type="sldImg" idx="2"/>
          </p:nvPr>
        </p:nvSpPr>
        <p:spPr bwMode="auto">
          <a:xfrm>
            <a:off x="430213" y="709613"/>
            <a:ext cx="6149975" cy="3459162"/>
          </a:xfrm>
          <a:prstGeom prst="rect">
            <a:avLst/>
          </a:prstGeom>
          <a:noFill/>
          <a:ln w="12700">
            <a:solidFill>
              <a:schemeClr val="tx1"/>
            </a:solidFill>
            <a:miter lim="800000"/>
            <a:headEnd/>
            <a:tailEnd/>
          </a:ln>
          <a:effectLst/>
        </p:spPr>
      </p:sp>
    </p:spTree>
    <p:extLst>
      <p:ext uri="{BB962C8B-B14F-4D97-AF65-F5344CB8AC3E}">
        <p14:creationId xmlns:p14="http://schemas.microsoft.com/office/powerpoint/2010/main" val="33471842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ChangeArrowheads="1"/>
          </p:cNvSpPr>
          <p:nvPr/>
        </p:nvSpPr>
        <p:spPr bwMode="auto">
          <a:xfrm>
            <a:off x="3971926" y="0"/>
            <a:ext cx="3038475" cy="461484"/>
          </a:xfrm>
          <a:prstGeom prst="rect">
            <a:avLst/>
          </a:prstGeom>
          <a:noFill/>
          <a:ln w="12700">
            <a:noFill/>
            <a:miter lim="800000"/>
            <a:headEnd/>
            <a:tailEnd/>
          </a:ln>
          <a:effectLst/>
        </p:spPr>
        <p:txBody>
          <a:bodyPr wrap="none" anchor="ctr"/>
          <a:lstStyle/>
          <a:p>
            <a:endParaRPr lang="en-US"/>
          </a:p>
        </p:txBody>
      </p:sp>
      <p:sp>
        <p:nvSpPr>
          <p:cNvPr id="279555" name="Rectangle 3"/>
          <p:cNvSpPr>
            <a:spLocks noChangeArrowheads="1"/>
          </p:cNvSpPr>
          <p:nvPr/>
        </p:nvSpPr>
        <p:spPr bwMode="auto">
          <a:xfrm>
            <a:off x="1" y="0"/>
            <a:ext cx="3038475" cy="461484"/>
          </a:xfrm>
          <a:prstGeom prst="rect">
            <a:avLst/>
          </a:prstGeom>
          <a:noFill/>
          <a:ln w="12700">
            <a:noFill/>
            <a:miter lim="800000"/>
            <a:headEnd/>
            <a:tailEnd/>
          </a:ln>
          <a:effectLst/>
        </p:spPr>
        <p:txBody>
          <a:bodyPr wrap="none" anchor="ctr"/>
          <a:lstStyle/>
          <a:p>
            <a:endParaRPr lang="en-US"/>
          </a:p>
        </p:txBody>
      </p:sp>
      <p:sp>
        <p:nvSpPr>
          <p:cNvPr id="279556" name="Rectangle 4"/>
          <p:cNvSpPr>
            <a:spLocks noGrp="1" noRot="1" noChangeAspect="1" noChangeArrowheads="1" noTextEdit="1"/>
          </p:cNvSpPr>
          <p:nvPr>
            <p:ph type="sldImg"/>
          </p:nvPr>
        </p:nvSpPr>
        <p:spPr>
          <a:xfrm>
            <a:off x="430213" y="709613"/>
            <a:ext cx="6149975" cy="3459162"/>
          </a:xfrm>
          <a:ln cap="flat"/>
        </p:spPr>
      </p:sp>
      <p:sp>
        <p:nvSpPr>
          <p:cNvPr id="279557" name="Rectangle 5"/>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28152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9144000" cy="514350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ltGray">
          <a:xfrm>
            <a:off x="7673338" y="4539343"/>
            <a:ext cx="1470661" cy="604156"/>
          </a:xfrm>
          <a:prstGeom prst="rect">
            <a:avLst/>
          </a:prstGeom>
        </p:spPr>
      </p:pic>
      <p:sp>
        <p:nvSpPr>
          <p:cNvPr id="102403" name="Rectangle 3"/>
          <p:cNvSpPr>
            <a:spLocks noGrp="1" noChangeArrowheads="1"/>
          </p:cNvSpPr>
          <p:nvPr userDrawn="1">
            <p:ph type="ctrTitle"/>
          </p:nvPr>
        </p:nvSpPr>
        <p:spPr>
          <a:xfrm>
            <a:off x="484174" y="1976010"/>
            <a:ext cx="7935000" cy="1002748"/>
          </a:xfrm>
          <a:prstGeom prst="rect">
            <a:avLst/>
          </a:prstGeom>
        </p:spPr>
        <p:txBody>
          <a:bodyPr anchor="b" anchorCtr="0">
            <a:normAutofit/>
          </a:bodyPr>
          <a:lstStyle>
            <a:lvl1pPr algn="l">
              <a:lnSpc>
                <a:spcPct val="100000"/>
              </a:lnSpc>
              <a:defRPr sz="3600" b="0">
                <a:solidFill>
                  <a:schemeClr val="bg1"/>
                </a:solidFill>
                <a:effectLst/>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102404" name="Rectangle 4"/>
          <p:cNvSpPr>
            <a:spLocks noGrp="1" noChangeArrowheads="1"/>
          </p:cNvSpPr>
          <p:nvPr userDrawn="1">
            <p:ph type="subTitle" idx="1"/>
          </p:nvPr>
        </p:nvSpPr>
        <p:spPr>
          <a:xfrm>
            <a:off x="484337" y="3036661"/>
            <a:ext cx="7945470" cy="954154"/>
          </a:xfrm>
        </p:spPr>
        <p:txBody>
          <a:bodyPr>
            <a:normAutofit/>
          </a:bodyPr>
          <a:lstStyle>
            <a:lvl1pPr marL="0" indent="0" algn="l">
              <a:spcBef>
                <a:spcPts val="600"/>
              </a:spcBef>
              <a:buFont typeface="Webdings" pitchFamily="18" charset="2"/>
              <a:buNone/>
              <a:defRPr sz="2000" b="0">
                <a:solidFill>
                  <a:schemeClr val="bg1"/>
                </a:solidFill>
                <a:effectLst/>
              </a:defRPr>
            </a:lvl1pPr>
          </a:lstStyle>
          <a:p>
            <a:r>
              <a:rPr lang="en-US" dirty="0"/>
              <a:t>Click to edit </a:t>
            </a:r>
            <a:r>
              <a:rPr lang="de-DE" noProof="0" dirty="0"/>
              <a:t>Master</a:t>
            </a:r>
            <a:r>
              <a:rPr lang="en-US" dirty="0"/>
              <a:t> </a:t>
            </a:r>
            <a:r>
              <a:rPr lang="de-DE" noProof="0" dirty="0" err="1"/>
              <a:t>subtitle</a:t>
            </a:r>
            <a:r>
              <a:rPr lang="en-US" dirty="0"/>
              <a:t> style</a:t>
            </a:r>
          </a:p>
        </p:txBody>
      </p:sp>
      <p:sp>
        <p:nvSpPr>
          <p:cNvPr id="11" name="Rectangle 38"/>
          <p:cNvSpPr>
            <a:spLocks noChangeArrowheads="1"/>
          </p:cNvSpPr>
          <p:nvPr userDrawn="1"/>
        </p:nvSpPr>
        <p:spPr bwMode="auto">
          <a:xfrm>
            <a:off x="7276920" y="4844919"/>
            <a:ext cx="396418" cy="186718"/>
          </a:xfrm>
          <a:prstGeom prst="rect">
            <a:avLst/>
          </a:prstGeom>
          <a:noFill/>
          <a:ln w="12700">
            <a:noFill/>
            <a:miter lim="800000"/>
            <a:headEnd/>
            <a:tailEnd/>
          </a:ln>
          <a:effectLst/>
        </p:spPr>
        <p:txBody>
          <a:bodyPr wrap="square" lIns="90487" tIns="44450" rIns="90487" bIns="44450" anchor="b">
            <a:spAutoFit/>
          </a:bodyPr>
          <a:lstStyle/>
          <a:p>
            <a:pPr algn="r">
              <a:lnSpc>
                <a:spcPct val="90000"/>
              </a:lnSpc>
            </a:pPr>
            <a:fld id="{4FE6C599-8330-4662-B709-8FF78A0CA4E6}" type="slidenum">
              <a:rPr lang="en-US" sz="700" b="0" smtClean="0">
                <a:solidFill>
                  <a:schemeClr val="bg1">
                    <a:lumMod val="85000"/>
                  </a:schemeClr>
                </a:solidFill>
                <a:effectLst/>
              </a:rPr>
              <a:pPr algn="r">
                <a:lnSpc>
                  <a:spcPct val="90000"/>
                </a:lnSpc>
              </a:pPr>
              <a:t>‹#›</a:t>
            </a:fld>
            <a:endParaRPr lang="en-US" sz="300" b="0" dirty="0">
              <a:solidFill>
                <a:schemeClr val="bg1">
                  <a:lumMod val="85000"/>
                </a:schemeClr>
              </a:solidFill>
              <a:effectLst/>
            </a:endParaRPr>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white">
          <a:xfrm>
            <a:off x="494970" y="1423180"/>
            <a:ext cx="2146965" cy="413108"/>
          </a:xfrm>
          <a:prstGeom prst="rect">
            <a:avLst/>
          </a:prstGeom>
        </p:spPr>
      </p:pic>
      <p:sp>
        <p:nvSpPr>
          <p:cNvPr id="12" name="Rectangle 48"/>
          <p:cNvSpPr>
            <a:spLocks noChangeArrowheads="1"/>
          </p:cNvSpPr>
          <p:nvPr userDrawn="1"/>
        </p:nvSpPr>
        <p:spPr bwMode="auto">
          <a:xfrm>
            <a:off x="1625935" y="4873531"/>
            <a:ext cx="5716308" cy="107722"/>
          </a:xfrm>
          <a:prstGeom prst="rect">
            <a:avLst/>
          </a:prstGeom>
          <a:noFill/>
          <a:ln w="9525">
            <a:noFill/>
            <a:miter lim="800000"/>
            <a:headEnd/>
            <a:tailEnd/>
          </a:ln>
        </p:spPr>
        <p:txBody>
          <a:bodyPr wrap="none" lIns="0" tIns="0" rIns="0" bIns="0">
            <a:spAutoFit/>
          </a:bodyPr>
          <a:lstStyle/>
          <a:p>
            <a:r>
              <a:rPr lang="en-US" sz="700" b="0" dirty="0">
                <a:solidFill>
                  <a:schemeClr val="bg1">
                    <a:lumMod val="85000"/>
                  </a:schemeClr>
                </a:solidFill>
                <a:effectLst/>
              </a:rPr>
              <a:t>Confidential and proprietary information of Ingram Micro Inc. — Do not distribute or duplicate without Ingram Micro's express written permission.</a:t>
            </a:r>
            <a:endParaRPr lang="en-US" sz="700" dirty="0">
              <a:solidFill>
                <a:schemeClr val="bg1">
                  <a:lumMod val="85000"/>
                </a:schemeClr>
              </a:solidFill>
              <a:effectLst>
                <a:outerShdw blurRad="38100" dist="38100" dir="2700000" algn="tl">
                  <a:srgbClr val="C0C0C0"/>
                </a:outerShdw>
              </a:effectLst>
            </a:endParaRPr>
          </a:p>
        </p:txBody>
      </p:sp>
    </p:spTree>
  </p:cSld>
  <p:clrMapOvr>
    <a:masterClrMapping/>
  </p:clrMapOvr>
  <p:transition>
    <p:wipe dir="r"/>
  </p:transition>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081007"/>
            <a:ext cx="5111750" cy="3513616"/>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p:txBody>
      </p:sp>
      <p:sp>
        <p:nvSpPr>
          <p:cNvPr id="6" name="Title 5"/>
          <p:cNvSpPr>
            <a:spLocks noGrp="1"/>
          </p:cNvSpPr>
          <p:nvPr>
            <p:ph type="title"/>
          </p:nvPr>
        </p:nvSpPr>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994262"/>
            <a:ext cx="5486400" cy="30861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noProof="0" dirty="0"/>
              <a:t>Click </a:t>
            </a:r>
            <a:r>
              <a:rPr lang="de-DE" noProof="0" dirty="0" err="1"/>
              <a:t>icon</a:t>
            </a:r>
            <a:r>
              <a:rPr lang="de-DE" noProof="0" dirty="0"/>
              <a:t> </a:t>
            </a:r>
            <a:r>
              <a:rPr lang="de-DE" noProof="0" dirty="0" err="1"/>
              <a:t>to</a:t>
            </a:r>
            <a:r>
              <a:rPr lang="de-DE" noProof="0" dirty="0"/>
              <a:t> </a:t>
            </a:r>
            <a:r>
              <a:rPr lang="de-DE" noProof="0" dirty="0" err="1"/>
              <a:t>add</a:t>
            </a:r>
            <a:r>
              <a:rPr lang="de-DE" noProof="0" dirty="0"/>
              <a:t> </a:t>
            </a:r>
            <a:r>
              <a:rPr lang="en-US" dirty="0"/>
              <a:t>picture</a:t>
            </a:r>
          </a:p>
        </p:txBody>
      </p:sp>
      <p:sp>
        <p:nvSpPr>
          <p:cNvPr id="4" name="Text Placeholder 3"/>
          <p:cNvSpPr>
            <a:spLocks noGrp="1"/>
          </p:cNvSpPr>
          <p:nvPr>
            <p:ph type="body" sz="half" idx="2"/>
          </p:nvPr>
        </p:nvSpPr>
        <p:spPr>
          <a:xfrm>
            <a:off x="1792288" y="4153362"/>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p:txBody>
      </p:sp>
      <p:sp>
        <p:nvSpPr>
          <p:cNvPr id="2" name="Title 1"/>
          <p:cNvSpPr>
            <a:spLocks noGrp="1"/>
          </p:cNvSpPr>
          <p:nvPr>
            <p:ph type="title"/>
          </p:nvPr>
        </p:nvSpPr>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Tree>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20EE55-E76C-49CF-92E5-ABF8E73A2099}"/>
              </a:ext>
            </a:extLst>
          </p:cNvPr>
          <p:cNvSpPr>
            <a:spLocks noGrp="1"/>
          </p:cNvSpPr>
          <p:nvPr>
            <p:ph type="dt" sz="half" idx="10"/>
          </p:nvPr>
        </p:nvSpPr>
        <p:spPr/>
        <p:txBody>
          <a:bodyPr/>
          <a:lstStyle/>
          <a:p>
            <a:fld id="{931F9540-13E0-48C1-AD17-3303FB7C04A4}" type="datetimeFigureOut">
              <a:rPr lang="en-US" smtClean="0"/>
              <a:t>2/1/2024</a:t>
            </a:fld>
            <a:endParaRPr lang="en-US"/>
          </a:p>
        </p:txBody>
      </p:sp>
      <p:sp>
        <p:nvSpPr>
          <p:cNvPr id="3" name="Footer Placeholder 2">
            <a:extLst>
              <a:ext uri="{FF2B5EF4-FFF2-40B4-BE49-F238E27FC236}">
                <a16:creationId xmlns:a16="http://schemas.microsoft.com/office/drawing/2014/main" id="{A3727439-1C3E-4322-B5B9-6380B5EE7C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F03ABE-F416-415E-97CE-C9C6994F45FA}"/>
              </a:ext>
            </a:extLst>
          </p:cNvPr>
          <p:cNvSpPr>
            <a:spLocks noGrp="1"/>
          </p:cNvSpPr>
          <p:nvPr>
            <p:ph type="sldNum" sz="quarter" idx="12"/>
          </p:nvPr>
        </p:nvSpPr>
        <p:spPr/>
        <p:txBody>
          <a:bodyPr/>
          <a:lstStyle/>
          <a:p>
            <a:fld id="{F37EA722-39E3-4B7A-958E-E12EB022429A}" type="slidenum">
              <a:rPr lang="en-US" smtClean="0"/>
              <a:t>‹#›</a:t>
            </a:fld>
            <a:endParaRPr lang="en-US"/>
          </a:p>
        </p:txBody>
      </p:sp>
    </p:spTree>
    <p:extLst>
      <p:ext uri="{BB962C8B-B14F-4D97-AF65-F5344CB8AC3E}">
        <p14:creationId xmlns:p14="http://schemas.microsoft.com/office/powerpoint/2010/main" val="383078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3" name="Rectangle 2"/>
          <p:cNvSpPr/>
          <p:nvPr userDrawn="1"/>
        </p:nvSpPr>
        <p:spPr bwMode="white">
          <a:xfrm>
            <a:off x="0" y="0"/>
            <a:ext cx="9144001" cy="5148072"/>
          </a:xfrm>
          <a:prstGeom prst="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800" b="1" i="0" u="none" strike="noStrike" cap="none" normalizeH="0" baseline="0" noProof="0" dirty="0">
              <a:ln>
                <a:noFill/>
              </a:ln>
              <a:solidFill>
                <a:srgbClr val="FDE000"/>
              </a:solidFill>
              <a:effectLst>
                <a:outerShdw blurRad="38100" dist="38100" dir="2700000" algn="tl">
                  <a:srgbClr val="000000">
                    <a:alpha val="43137"/>
                  </a:srgbClr>
                </a:outerShdw>
              </a:effectLst>
              <a:latin typeface="Arial" charset="0"/>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7673338" y="4539343"/>
            <a:ext cx="1470661" cy="604156"/>
          </a:xfrm>
          <a:prstGeom prst="rect">
            <a:avLst/>
          </a:prstGeom>
        </p:spPr>
      </p:pic>
      <p:sp>
        <p:nvSpPr>
          <p:cNvPr id="102403" name="Rectangle 3"/>
          <p:cNvSpPr>
            <a:spLocks noGrp="1" noChangeArrowheads="1"/>
          </p:cNvSpPr>
          <p:nvPr userDrawn="1">
            <p:ph type="ctrTitle"/>
          </p:nvPr>
        </p:nvSpPr>
        <p:spPr>
          <a:xfrm>
            <a:off x="484174" y="1976010"/>
            <a:ext cx="7935000" cy="1002748"/>
          </a:xfrm>
          <a:prstGeom prst="rect">
            <a:avLst/>
          </a:prstGeom>
        </p:spPr>
        <p:txBody>
          <a:bodyPr anchor="b" anchorCtr="0">
            <a:normAutofit/>
          </a:bodyPr>
          <a:lstStyle>
            <a:lvl1pPr algn="l">
              <a:lnSpc>
                <a:spcPct val="100000"/>
              </a:lnSpc>
              <a:defRPr sz="3600" b="0">
                <a:solidFill>
                  <a:schemeClr val="bg1"/>
                </a:solidFill>
                <a:effectLst/>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102404" name="Rectangle 4"/>
          <p:cNvSpPr>
            <a:spLocks noGrp="1" noChangeArrowheads="1"/>
          </p:cNvSpPr>
          <p:nvPr userDrawn="1">
            <p:ph type="subTitle" idx="1"/>
          </p:nvPr>
        </p:nvSpPr>
        <p:spPr>
          <a:xfrm>
            <a:off x="484337" y="3036661"/>
            <a:ext cx="7945470" cy="954154"/>
          </a:xfrm>
        </p:spPr>
        <p:txBody>
          <a:bodyPr>
            <a:normAutofit/>
          </a:bodyPr>
          <a:lstStyle>
            <a:lvl1pPr marL="0" indent="0" algn="l">
              <a:spcBef>
                <a:spcPts val="600"/>
              </a:spcBef>
              <a:buFont typeface="Webdings" pitchFamily="18" charset="2"/>
              <a:buNone/>
              <a:defRPr sz="2000" b="0">
                <a:solidFill>
                  <a:schemeClr val="bg1"/>
                </a:solidFill>
                <a:effectLst/>
              </a:defRPr>
            </a:lvl1pPr>
          </a:lstStyle>
          <a:p>
            <a:r>
              <a:rPr lang="de-DE" noProof="0" dirty="0"/>
              <a:t>Click </a:t>
            </a:r>
            <a:r>
              <a:rPr lang="de-DE" noProof="0" dirty="0" err="1"/>
              <a:t>to</a:t>
            </a:r>
            <a:r>
              <a:rPr lang="de-DE" noProof="0" dirty="0"/>
              <a:t> </a:t>
            </a:r>
            <a:r>
              <a:rPr lang="de-DE" noProof="0" dirty="0" err="1"/>
              <a:t>edit</a:t>
            </a:r>
            <a:r>
              <a:rPr lang="de-DE" noProof="0" dirty="0"/>
              <a:t> Master </a:t>
            </a:r>
            <a:r>
              <a:rPr lang="de-DE" noProof="0" dirty="0" err="1"/>
              <a:t>subtitle</a:t>
            </a:r>
            <a:r>
              <a:rPr lang="de-DE" noProof="0" dirty="0"/>
              <a:t> style</a:t>
            </a:r>
          </a:p>
        </p:txBody>
      </p:sp>
      <p:sp>
        <p:nvSpPr>
          <p:cNvPr id="13" name="Rectangle 38"/>
          <p:cNvSpPr>
            <a:spLocks noChangeArrowheads="1"/>
          </p:cNvSpPr>
          <p:nvPr userDrawn="1"/>
        </p:nvSpPr>
        <p:spPr bwMode="auto">
          <a:xfrm>
            <a:off x="7276920" y="4844919"/>
            <a:ext cx="396418" cy="186718"/>
          </a:xfrm>
          <a:prstGeom prst="rect">
            <a:avLst/>
          </a:prstGeom>
          <a:noFill/>
          <a:ln w="12700">
            <a:noFill/>
            <a:miter lim="800000"/>
            <a:headEnd/>
            <a:tailEnd/>
          </a:ln>
          <a:effectLst/>
        </p:spPr>
        <p:txBody>
          <a:bodyPr wrap="square" lIns="90487" tIns="44450" rIns="90487" bIns="44450" anchor="b">
            <a:spAutoFit/>
          </a:bodyPr>
          <a:lstStyle/>
          <a:p>
            <a:pPr algn="r">
              <a:lnSpc>
                <a:spcPct val="90000"/>
              </a:lnSpc>
            </a:pPr>
            <a:fld id="{4FE6C599-8330-4662-B709-8FF78A0CA4E6}" type="slidenum">
              <a:rPr lang="en-US" sz="700" b="0" smtClean="0">
                <a:solidFill>
                  <a:schemeClr val="bg1">
                    <a:lumMod val="85000"/>
                  </a:schemeClr>
                </a:solidFill>
                <a:effectLst/>
              </a:rPr>
              <a:pPr algn="r">
                <a:lnSpc>
                  <a:spcPct val="90000"/>
                </a:lnSpc>
              </a:pPr>
              <a:t>‹#›</a:t>
            </a:fld>
            <a:endParaRPr lang="en-US" sz="300" b="0" dirty="0">
              <a:solidFill>
                <a:schemeClr val="bg1">
                  <a:lumMod val="85000"/>
                </a:schemeClr>
              </a:solidFill>
              <a:effectLst/>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4970" y="1423180"/>
            <a:ext cx="2146965" cy="413108"/>
          </a:xfrm>
          <a:prstGeom prst="rect">
            <a:avLst/>
          </a:prstGeom>
        </p:spPr>
      </p:pic>
      <p:sp>
        <p:nvSpPr>
          <p:cNvPr id="10" name="Rectangle 48"/>
          <p:cNvSpPr>
            <a:spLocks noChangeArrowheads="1"/>
          </p:cNvSpPr>
          <p:nvPr userDrawn="1"/>
        </p:nvSpPr>
        <p:spPr bwMode="auto">
          <a:xfrm>
            <a:off x="1625935" y="4873531"/>
            <a:ext cx="5716308" cy="107722"/>
          </a:xfrm>
          <a:prstGeom prst="rect">
            <a:avLst/>
          </a:prstGeom>
          <a:noFill/>
          <a:ln w="9525">
            <a:noFill/>
            <a:miter lim="800000"/>
            <a:headEnd/>
            <a:tailEnd/>
          </a:ln>
        </p:spPr>
        <p:txBody>
          <a:bodyPr wrap="none" lIns="0" tIns="0" rIns="0" bIns="0">
            <a:spAutoFit/>
          </a:bodyPr>
          <a:lstStyle/>
          <a:p>
            <a:r>
              <a:rPr lang="en-US" sz="700" b="0" dirty="0">
                <a:solidFill>
                  <a:schemeClr val="bg1">
                    <a:lumMod val="85000"/>
                  </a:schemeClr>
                </a:solidFill>
                <a:effectLst/>
              </a:rPr>
              <a:t>Confidential and proprietary information of Ingram Micro Inc. — Do not distribute or duplicate without Ingram Micro's express written permission.</a:t>
            </a:r>
            <a:endParaRPr lang="en-US" sz="700" dirty="0">
              <a:solidFill>
                <a:schemeClr val="bg1">
                  <a:lumMod val="85000"/>
                </a:schemeClr>
              </a:solidFill>
              <a:effectLst>
                <a:outerShdw blurRad="38100" dist="38100" dir="2700000" algn="tl">
                  <a:srgbClr val="C0C0C0"/>
                </a:outerShdw>
              </a:effectLst>
            </a:endParaRPr>
          </a:p>
        </p:txBody>
      </p:sp>
    </p:spTree>
    <p:extLst>
      <p:ext uri="{BB962C8B-B14F-4D97-AF65-F5344CB8AC3E}">
        <p14:creationId xmlns:p14="http://schemas.microsoft.com/office/powerpoint/2010/main" val="3363213543"/>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lt 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7673338" y="4539343"/>
            <a:ext cx="1470661" cy="604156"/>
          </a:xfrm>
          <a:prstGeom prst="rect">
            <a:avLst/>
          </a:prstGeom>
        </p:spPr>
      </p:pic>
      <p:sp>
        <p:nvSpPr>
          <p:cNvPr id="102403" name="Rectangle 3"/>
          <p:cNvSpPr>
            <a:spLocks noGrp="1" noChangeArrowheads="1"/>
          </p:cNvSpPr>
          <p:nvPr userDrawn="1">
            <p:ph type="ctrTitle"/>
          </p:nvPr>
        </p:nvSpPr>
        <p:spPr>
          <a:xfrm>
            <a:off x="494807" y="1976010"/>
            <a:ext cx="7935000" cy="1002748"/>
          </a:xfrm>
          <a:prstGeom prst="rect">
            <a:avLst/>
          </a:prstGeom>
        </p:spPr>
        <p:txBody>
          <a:bodyPr anchor="b" anchorCtr="0">
            <a:normAutofit/>
          </a:bodyPr>
          <a:lstStyle>
            <a:lvl1pPr algn="l">
              <a:lnSpc>
                <a:spcPct val="100000"/>
              </a:lnSpc>
              <a:defRPr sz="3600" b="0">
                <a:solidFill>
                  <a:schemeClr val="tx1"/>
                </a:solidFill>
                <a:effectLst/>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102404" name="Rectangle 4"/>
          <p:cNvSpPr>
            <a:spLocks noGrp="1" noChangeArrowheads="1"/>
          </p:cNvSpPr>
          <p:nvPr userDrawn="1">
            <p:ph type="subTitle" idx="1"/>
          </p:nvPr>
        </p:nvSpPr>
        <p:spPr>
          <a:xfrm>
            <a:off x="494970" y="3036661"/>
            <a:ext cx="7945470" cy="954154"/>
          </a:xfrm>
        </p:spPr>
        <p:txBody>
          <a:bodyPr>
            <a:normAutofit/>
          </a:bodyPr>
          <a:lstStyle>
            <a:lvl1pPr marL="0" indent="0" algn="l">
              <a:spcBef>
                <a:spcPts val="600"/>
              </a:spcBef>
              <a:buFont typeface="Webdings" pitchFamily="18" charset="2"/>
              <a:buNone/>
              <a:defRPr sz="2000" b="0">
                <a:solidFill>
                  <a:schemeClr val="tx1"/>
                </a:solidFill>
                <a:effectLst/>
              </a:defRPr>
            </a:lvl1pPr>
          </a:lstStyle>
          <a:p>
            <a:r>
              <a:rPr lang="de-DE" noProof="0" dirty="0"/>
              <a:t>Click </a:t>
            </a:r>
            <a:r>
              <a:rPr lang="de-DE" noProof="0" dirty="0" err="1"/>
              <a:t>to</a:t>
            </a:r>
            <a:r>
              <a:rPr lang="de-DE" noProof="0" dirty="0"/>
              <a:t> </a:t>
            </a:r>
            <a:r>
              <a:rPr lang="de-DE" noProof="0" dirty="0" err="1"/>
              <a:t>edit</a:t>
            </a:r>
            <a:r>
              <a:rPr lang="de-DE" noProof="0" dirty="0"/>
              <a:t> Master </a:t>
            </a:r>
            <a:r>
              <a:rPr lang="de-DE" noProof="0" dirty="0" err="1"/>
              <a:t>subtitle</a:t>
            </a:r>
            <a:r>
              <a:rPr lang="de-DE" noProof="0" dirty="0"/>
              <a:t> style</a:t>
            </a:r>
          </a:p>
        </p:txBody>
      </p:sp>
      <p:sp>
        <p:nvSpPr>
          <p:cNvPr id="9" name="Rectangle 38"/>
          <p:cNvSpPr>
            <a:spLocks noChangeArrowheads="1"/>
          </p:cNvSpPr>
          <p:nvPr userDrawn="1"/>
        </p:nvSpPr>
        <p:spPr bwMode="auto">
          <a:xfrm>
            <a:off x="7276920" y="4844919"/>
            <a:ext cx="396418" cy="186718"/>
          </a:xfrm>
          <a:prstGeom prst="rect">
            <a:avLst/>
          </a:prstGeom>
          <a:noFill/>
          <a:ln w="12700">
            <a:noFill/>
            <a:miter lim="800000"/>
            <a:headEnd/>
            <a:tailEnd/>
          </a:ln>
          <a:effectLst/>
        </p:spPr>
        <p:txBody>
          <a:bodyPr wrap="square" lIns="90487" tIns="44450" rIns="90487" bIns="44450" anchor="b">
            <a:spAutoFit/>
          </a:bodyPr>
          <a:lstStyle/>
          <a:p>
            <a:pPr algn="r">
              <a:lnSpc>
                <a:spcPct val="90000"/>
              </a:lnSpc>
            </a:pPr>
            <a:fld id="{4FE6C599-8330-4662-B709-8FF78A0CA4E6}" type="slidenum">
              <a:rPr lang="en-US" sz="700" b="0" smtClean="0">
                <a:solidFill>
                  <a:schemeClr val="tx1"/>
                </a:solidFill>
                <a:effectLst/>
              </a:rPr>
              <a:pPr algn="r">
                <a:lnSpc>
                  <a:spcPct val="90000"/>
                </a:lnSpc>
              </a:pPr>
              <a:t>‹#›</a:t>
            </a:fld>
            <a:endParaRPr lang="en-US" sz="300" b="0" dirty="0">
              <a:solidFill>
                <a:schemeClr val="tx1"/>
              </a:solidFill>
              <a:effectLst/>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4970" y="1423180"/>
            <a:ext cx="2146965" cy="413108"/>
          </a:xfrm>
          <a:prstGeom prst="rect">
            <a:avLst/>
          </a:prstGeom>
        </p:spPr>
      </p:pic>
      <p:sp>
        <p:nvSpPr>
          <p:cNvPr id="11" name="Rectangle 48"/>
          <p:cNvSpPr>
            <a:spLocks noChangeArrowheads="1"/>
          </p:cNvSpPr>
          <p:nvPr userDrawn="1"/>
        </p:nvSpPr>
        <p:spPr bwMode="auto">
          <a:xfrm>
            <a:off x="1625935" y="4873531"/>
            <a:ext cx="5716308" cy="107722"/>
          </a:xfrm>
          <a:prstGeom prst="rect">
            <a:avLst/>
          </a:prstGeom>
          <a:noFill/>
          <a:ln w="9525">
            <a:noFill/>
            <a:miter lim="800000"/>
            <a:headEnd/>
            <a:tailEnd/>
          </a:ln>
        </p:spPr>
        <p:txBody>
          <a:bodyPr wrap="none" lIns="0" tIns="0" rIns="0" bIns="0">
            <a:spAutoFit/>
          </a:bodyPr>
          <a:lstStyle/>
          <a:p>
            <a:r>
              <a:rPr lang="en-US" sz="700" b="0" dirty="0">
                <a:solidFill>
                  <a:schemeClr val="tx1"/>
                </a:solidFill>
                <a:effectLst/>
              </a:rPr>
              <a:t>Confidential and proprietary information of Ingram Micro Inc. — Do not distribute or duplicate without Ingram Micro's express written permission.</a:t>
            </a:r>
            <a:endParaRPr lang="en-US" sz="700" dirty="0">
              <a:solidFill>
                <a:schemeClr val="tx1"/>
              </a:solidFill>
              <a:effectLst>
                <a:outerShdw blurRad="38100" dist="38100" dir="2700000" algn="tl">
                  <a:srgbClr val="C0C0C0"/>
                </a:outerShdw>
              </a:effectLst>
            </a:endParaRPr>
          </a:p>
        </p:txBody>
      </p:sp>
    </p:spTree>
    <p:extLst>
      <p:ext uri="{BB962C8B-B14F-4D97-AF65-F5344CB8AC3E}">
        <p14:creationId xmlns:p14="http://schemas.microsoft.com/office/powerpoint/2010/main" val="2510481489"/>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nd slide">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9144000" cy="51435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ltGray">
          <a:xfrm>
            <a:off x="7673338" y="4539343"/>
            <a:ext cx="1470661" cy="604156"/>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white">
          <a:xfrm>
            <a:off x="2884715" y="2119622"/>
            <a:ext cx="3419690" cy="657999"/>
          </a:xfrm>
          <a:prstGeom prst="rect">
            <a:avLst/>
          </a:prstGeom>
        </p:spPr>
      </p:pic>
      <p:sp>
        <p:nvSpPr>
          <p:cNvPr id="8" name="Rectangle 38"/>
          <p:cNvSpPr>
            <a:spLocks noChangeArrowheads="1"/>
          </p:cNvSpPr>
          <p:nvPr userDrawn="1"/>
        </p:nvSpPr>
        <p:spPr bwMode="auto">
          <a:xfrm>
            <a:off x="7276920" y="4844919"/>
            <a:ext cx="396418" cy="186718"/>
          </a:xfrm>
          <a:prstGeom prst="rect">
            <a:avLst/>
          </a:prstGeom>
          <a:noFill/>
          <a:ln w="12700">
            <a:noFill/>
            <a:miter lim="800000"/>
            <a:headEnd/>
            <a:tailEnd/>
          </a:ln>
          <a:effectLst/>
        </p:spPr>
        <p:txBody>
          <a:bodyPr wrap="square" lIns="90487" tIns="44450" rIns="90487" bIns="44450" anchor="b">
            <a:spAutoFit/>
          </a:bodyPr>
          <a:lstStyle/>
          <a:p>
            <a:pPr algn="r">
              <a:lnSpc>
                <a:spcPct val="90000"/>
              </a:lnSpc>
            </a:pPr>
            <a:fld id="{4FE6C599-8330-4662-B709-8FF78A0CA4E6}" type="slidenum">
              <a:rPr lang="en-US" sz="700" b="0" smtClean="0">
                <a:solidFill>
                  <a:schemeClr val="bg1">
                    <a:lumMod val="85000"/>
                  </a:schemeClr>
                </a:solidFill>
                <a:effectLst/>
              </a:rPr>
              <a:pPr algn="r">
                <a:lnSpc>
                  <a:spcPct val="90000"/>
                </a:lnSpc>
              </a:pPr>
              <a:t>‹#›</a:t>
            </a:fld>
            <a:endParaRPr lang="en-US" sz="300" b="0" dirty="0">
              <a:solidFill>
                <a:schemeClr val="bg1">
                  <a:lumMod val="85000"/>
                </a:schemeClr>
              </a:solidFill>
              <a:effectLst/>
            </a:endParaRPr>
          </a:p>
        </p:txBody>
      </p:sp>
      <p:sp>
        <p:nvSpPr>
          <p:cNvPr id="11" name="Rectangle 48"/>
          <p:cNvSpPr>
            <a:spLocks noChangeArrowheads="1"/>
          </p:cNvSpPr>
          <p:nvPr userDrawn="1"/>
        </p:nvSpPr>
        <p:spPr bwMode="auto">
          <a:xfrm>
            <a:off x="1625935" y="4873531"/>
            <a:ext cx="5716308" cy="107722"/>
          </a:xfrm>
          <a:prstGeom prst="rect">
            <a:avLst/>
          </a:prstGeom>
          <a:noFill/>
          <a:ln w="9525">
            <a:noFill/>
            <a:miter lim="800000"/>
            <a:headEnd/>
            <a:tailEnd/>
          </a:ln>
        </p:spPr>
        <p:txBody>
          <a:bodyPr wrap="none" lIns="0" tIns="0" rIns="0" bIns="0">
            <a:spAutoFit/>
          </a:bodyPr>
          <a:lstStyle/>
          <a:p>
            <a:r>
              <a:rPr lang="en-US" sz="700" b="0" dirty="0">
                <a:solidFill>
                  <a:schemeClr val="bg1">
                    <a:lumMod val="85000"/>
                  </a:schemeClr>
                </a:solidFill>
                <a:effectLst/>
              </a:rPr>
              <a:t>Confidential and proprietary information of Ingram Micro Inc. — Do not distribute or duplicate without Ingram Micro's express written permission.</a:t>
            </a:r>
            <a:endParaRPr lang="en-US" sz="700" dirty="0">
              <a:solidFill>
                <a:schemeClr val="bg1">
                  <a:lumMod val="85000"/>
                </a:schemeClr>
              </a:solidFill>
              <a:effectLst>
                <a:outerShdw blurRad="38100" dist="38100" dir="2700000" algn="tl">
                  <a:srgbClr val="C0C0C0"/>
                </a:outerShdw>
              </a:effectLst>
            </a:endParaRPr>
          </a:p>
        </p:txBody>
      </p:sp>
    </p:spTree>
  </p:cSld>
  <p:clrMapOvr>
    <a:overrideClrMapping bg1="lt1" tx1="dk1" bg2="lt2" tx2="dk2" accent1="accent1" accent2="accent2" accent3="accent3" accent4="accent4" accent5="accent5" accent6="accent6" hlink="hlink" folHlink="folHlink"/>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834" y="932877"/>
            <a:ext cx="8314660" cy="3595577"/>
          </a:xfrm>
        </p:spPr>
        <p:txBody>
          <a:bodyPr>
            <a:normAutofit/>
          </a:bodyPr>
          <a:lstStyle>
            <a:lvl1pPr>
              <a:spcBef>
                <a:spcPts val="0"/>
              </a:spcBef>
              <a:spcAft>
                <a:spcPts val="600"/>
              </a:spcAft>
              <a:defRPr sz="2400"/>
            </a:lvl1pPr>
            <a:lvl2pPr>
              <a:spcBef>
                <a:spcPts val="0"/>
              </a:spcBef>
              <a:spcAft>
                <a:spcPts val="600"/>
              </a:spcAft>
              <a:defRPr sz="2000"/>
            </a:lvl2pPr>
            <a:lvl3pPr>
              <a:spcAft>
                <a:spcPts val="600"/>
              </a:spcAft>
              <a:defRPr sz="2000"/>
            </a:lvl3pPr>
            <a:lvl4pPr>
              <a:spcAft>
                <a:spcPts val="600"/>
              </a:spcAft>
              <a:defRPr sz="2000"/>
            </a:lvl4pPr>
            <a:lvl5pPr>
              <a:spcAft>
                <a:spcPts val="600"/>
              </a:spcAft>
              <a:defRPr sz="2000"/>
            </a:lvl5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p:txBody>
      </p:sp>
      <p:sp>
        <p:nvSpPr>
          <p:cNvPr id="4" name="Title 3"/>
          <p:cNvSpPr>
            <a:spLocks noGrp="1"/>
          </p:cNvSpPr>
          <p:nvPr>
            <p:ph type="title"/>
          </p:nvPr>
        </p:nvSpPr>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8465" y="1041991"/>
            <a:ext cx="4015749" cy="3701459"/>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4" name="Content Placeholder 3"/>
          <p:cNvSpPr>
            <a:spLocks noGrp="1"/>
          </p:cNvSpPr>
          <p:nvPr>
            <p:ph sz="half" idx="2"/>
          </p:nvPr>
        </p:nvSpPr>
        <p:spPr>
          <a:xfrm>
            <a:off x="4646613" y="1041991"/>
            <a:ext cx="4125247" cy="3701459"/>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5" name="Title 4"/>
          <p:cNvSpPr>
            <a:spLocks noGrp="1"/>
          </p:cNvSpPr>
          <p:nvPr>
            <p:ph type="title"/>
          </p:nvPr>
        </p:nvSpPr>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8" name="Title 7"/>
          <p:cNvSpPr>
            <a:spLocks noGrp="1"/>
          </p:cNvSpPr>
          <p:nvPr>
            <p:ph type="title"/>
          </p:nvPr>
        </p:nvSpPr>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8"/>
          <p:cNvSpPr>
            <a:spLocks noChangeArrowheads="1"/>
          </p:cNvSpPr>
          <p:nvPr/>
        </p:nvSpPr>
        <p:spPr bwMode="auto">
          <a:xfrm>
            <a:off x="7760184" y="4917211"/>
            <a:ext cx="1279525" cy="235193"/>
          </a:xfrm>
          <a:prstGeom prst="rect">
            <a:avLst/>
          </a:prstGeom>
          <a:noFill/>
          <a:ln w="12700">
            <a:noFill/>
            <a:miter lim="800000"/>
            <a:headEnd/>
            <a:tailEnd/>
          </a:ln>
          <a:effectLst/>
        </p:spPr>
        <p:txBody>
          <a:bodyPr lIns="90487" tIns="44450" rIns="90487" bIns="44450" anchor="b">
            <a:spAutoFit/>
          </a:bodyPr>
          <a:lstStyle/>
          <a:p>
            <a:pPr algn="r">
              <a:lnSpc>
                <a:spcPct val="90000"/>
              </a:lnSpc>
            </a:pPr>
            <a:r>
              <a:rPr lang="en-US" sz="800" dirty="0">
                <a:solidFill>
                  <a:schemeClr val="bg1"/>
                </a:solidFill>
                <a:effectLst/>
              </a:rPr>
              <a:t>000000_</a:t>
            </a:r>
            <a:fld id="{E09AFB25-17DC-439F-801D-B961B62C3190}" type="slidenum">
              <a:rPr lang="en-US" sz="1000">
                <a:solidFill>
                  <a:schemeClr val="bg1"/>
                </a:solidFill>
                <a:effectLst/>
              </a:rPr>
              <a:pPr algn="r">
                <a:lnSpc>
                  <a:spcPct val="90000"/>
                </a:lnSpc>
              </a:pPr>
              <a:t>‹#›</a:t>
            </a:fld>
            <a:endParaRPr lang="en-US" sz="800" dirty="0">
              <a:solidFill>
                <a:schemeClr val="bg1"/>
              </a:solidFill>
              <a:effectLst/>
            </a:endParaRPr>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bwMode="ltGray">
          <a:xfrm>
            <a:off x="7673338" y="4539343"/>
            <a:ext cx="1470661" cy="604156"/>
          </a:xfrm>
          <a:prstGeom prst="rect">
            <a:avLst/>
          </a:prstGeom>
        </p:spPr>
      </p:pic>
      <p:sp>
        <p:nvSpPr>
          <p:cNvPr id="2" name="TextBox 1"/>
          <p:cNvSpPr txBox="1"/>
          <p:nvPr userDrawn="1"/>
        </p:nvSpPr>
        <p:spPr>
          <a:xfrm>
            <a:off x="8611481" y="-182"/>
            <a:ext cx="532518" cy="200055"/>
          </a:xfrm>
          <a:prstGeom prst="rect">
            <a:avLst/>
          </a:prstGeom>
          <a:noFill/>
        </p:spPr>
        <p:txBody>
          <a:bodyPr wrap="none" rtlCol="0">
            <a:spAutoFit/>
          </a:bodyPr>
          <a:lstStyle/>
          <a:p>
            <a:pPr algn="l"/>
            <a:r>
              <a:rPr lang="en-US" sz="700" b="0" dirty="0">
                <a:solidFill>
                  <a:schemeClr val="bg1"/>
                </a:solidFill>
                <a:effectLst/>
              </a:rPr>
              <a:t>1405002</a:t>
            </a:r>
          </a:p>
        </p:txBody>
      </p:sp>
      <p:sp>
        <p:nvSpPr>
          <p:cNvPr id="16" name="Rectangle 48"/>
          <p:cNvSpPr>
            <a:spLocks noChangeArrowheads="1"/>
          </p:cNvSpPr>
          <p:nvPr userDrawn="1"/>
        </p:nvSpPr>
        <p:spPr bwMode="auto">
          <a:xfrm>
            <a:off x="1625935" y="4873531"/>
            <a:ext cx="5716308" cy="107722"/>
          </a:xfrm>
          <a:prstGeom prst="rect">
            <a:avLst/>
          </a:prstGeom>
          <a:noFill/>
          <a:ln w="9525">
            <a:noFill/>
            <a:miter lim="800000"/>
            <a:headEnd/>
            <a:tailEnd/>
          </a:ln>
        </p:spPr>
        <p:txBody>
          <a:bodyPr wrap="none" lIns="0" tIns="0" rIns="0" bIns="0">
            <a:spAutoFit/>
          </a:bodyPr>
          <a:lstStyle/>
          <a:p>
            <a:r>
              <a:rPr lang="en-US" sz="700" b="0" dirty="0">
                <a:solidFill>
                  <a:schemeClr val="tx1"/>
                </a:solidFill>
                <a:effectLst/>
              </a:rPr>
              <a:t>Confidential and proprietary information of Ingram Micro Inc. — Do not distribute or duplicate without Ingram Micro's express written permission.</a:t>
            </a:r>
            <a:endParaRPr lang="en-US" sz="700" dirty="0">
              <a:solidFill>
                <a:schemeClr val="tx1"/>
              </a:solidFill>
              <a:effectLst>
                <a:outerShdw blurRad="38100" dist="38100" dir="2700000" algn="tl">
                  <a:srgbClr val="C0C0C0"/>
                </a:outerShdw>
              </a:effectLst>
            </a:endParaRPr>
          </a:p>
        </p:txBody>
      </p:sp>
      <p:sp>
        <p:nvSpPr>
          <p:cNvPr id="35" name="Rectangle 38"/>
          <p:cNvSpPr>
            <a:spLocks noChangeArrowheads="1"/>
          </p:cNvSpPr>
          <p:nvPr userDrawn="1"/>
        </p:nvSpPr>
        <p:spPr bwMode="auto">
          <a:xfrm>
            <a:off x="7276920" y="4834033"/>
            <a:ext cx="396418" cy="186718"/>
          </a:xfrm>
          <a:prstGeom prst="rect">
            <a:avLst/>
          </a:prstGeom>
          <a:noFill/>
          <a:ln w="12700">
            <a:noFill/>
            <a:miter lim="800000"/>
            <a:headEnd/>
            <a:tailEnd/>
          </a:ln>
          <a:effectLst/>
        </p:spPr>
        <p:txBody>
          <a:bodyPr wrap="square" lIns="90487" tIns="44450" rIns="90487" bIns="44450" anchor="b">
            <a:spAutoFit/>
          </a:bodyPr>
          <a:lstStyle/>
          <a:p>
            <a:pPr algn="r">
              <a:lnSpc>
                <a:spcPct val="90000"/>
              </a:lnSpc>
            </a:pPr>
            <a:fld id="{4FE6C599-8330-4662-B709-8FF78A0CA4E6}" type="slidenum">
              <a:rPr lang="en-US" sz="700" b="0" smtClean="0">
                <a:solidFill>
                  <a:schemeClr val="tx1"/>
                </a:solidFill>
                <a:effectLst/>
              </a:rPr>
              <a:pPr algn="r">
                <a:lnSpc>
                  <a:spcPct val="90000"/>
                </a:lnSpc>
              </a:pPr>
              <a:t>‹#›</a:t>
            </a:fld>
            <a:endParaRPr lang="en-US" sz="300" b="0" dirty="0">
              <a:solidFill>
                <a:schemeClr val="tx1"/>
              </a:solidFill>
              <a:effectLst/>
            </a:endParaRPr>
          </a:p>
        </p:txBody>
      </p:sp>
      <p:sp>
        <p:nvSpPr>
          <p:cNvPr id="101386" name="Rectangle 10"/>
          <p:cNvSpPr>
            <a:spLocks noGrp="1" noChangeArrowheads="1"/>
          </p:cNvSpPr>
          <p:nvPr>
            <p:ph type="body" idx="1"/>
          </p:nvPr>
        </p:nvSpPr>
        <p:spPr bwMode="auto">
          <a:xfrm>
            <a:off x="472019" y="921991"/>
            <a:ext cx="8299841" cy="3693550"/>
          </a:xfrm>
          <a:prstGeom prst="rect">
            <a:avLst/>
          </a:prstGeom>
          <a:noFill/>
          <a:ln w="12700">
            <a:noFill/>
            <a:miter lim="800000"/>
            <a:headEnd/>
            <a:tailEnd/>
          </a:ln>
          <a:effectLst/>
        </p:spPr>
        <p:txBody>
          <a:bodyPr vert="horz" wrap="square" lIns="0" tIns="44450" rIns="90487" bIns="44450" numCol="1" anchor="t" anchorCtr="0" compatLnSpc="1">
            <a:prstTxWarp prst="textNoShape">
              <a:avLst/>
            </a:prstTxWarp>
            <a:normAutofit/>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grpSp>
        <p:nvGrpSpPr>
          <p:cNvPr id="50" name="Group 146"/>
          <p:cNvGrpSpPr>
            <a:grpSpLocks/>
          </p:cNvGrpSpPr>
          <p:nvPr userDrawn="1"/>
        </p:nvGrpSpPr>
        <p:grpSpPr bwMode="auto">
          <a:xfrm>
            <a:off x="0" y="3152"/>
            <a:ext cx="5762" cy="0"/>
            <a:chOff x="0" y="4203"/>
            <a:chExt cx="5762" cy="0"/>
          </a:xfrm>
        </p:grpSpPr>
        <p:sp>
          <p:nvSpPr>
            <p:cNvPr id="51" name="Line 140"/>
            <p:cNvSpPr>
              <a:spLocks noChangeShapeType="1"/>
            </p:cNvSpPr>
            <p:nvPr userDrawn="1"/>
          </p:nvSpPr>
          <p:spPr bwMode="ltGray">
            <a:xfrm flipH="1">
              <a:off x="0" y="4203"/>
              <a:ext cx="5038" cy="0"/>
            </a:xfrm>
            <a:prstGeom prst="line">
              <a:avLst/>
            </a:prstGeom>
            <a:noFill/>
            <a:ln w="31750">
              <a:solidFill>
                <a:srgbClr val="C8C8C8"/>
              </a:solidFill>
              <a:round/>
              <a:headEnd/>
              <a:tailEnd/>
            </a:ln>
          </p:spPr>
          <p:txBody>
            <a:bodyPr wrap="none" anchor="ctr"/>
            <a:lstStyle/>
            <a:p>
              <a:endParaRPr lang="en-US"/>
            </a:p>
          </p:txBody>
        </p:sp>
        <p:sp>
          <p:nvSpPr>
            <p:cNvPr id="52" name="Line 141"/>
            <p:cNvSpPr>
              <a:spLocks noChangeShapeType="1"/>
            </p:cNvSpPr>
            <p:nvPr userDrawn="1"/>
          </p:nvSpPr>
          <p:spPr bwMode="ltGray">
            <a:xfrm flipH="1">
              <a:off x="5618" y="4203"/>
              <a:ext cx="144" cy="0"/>
            </a:xfrm>
            <a:prstGeom prst="line">
              <a:avLst/>
            </a:prstGeom>
            <a:noFill/>
            <a:ln w="31750">
              <a:solidFill>
                <a:srgbClr val="C8C8C8"/>
              </a:solidFill>
              <a:round/>
              <a:headEnd/>
              <a:tailEnd/>
            </a:ln>
          </p:spPr>
          <p:txBody>
            <a:bodyPr wrap="none" anchor="ctr"/>
            <a:lstStyle/>
            <a:p>
              <a:endParaRPr lang="en-US"/>
            </a:p>
          </p:txBody>
        </p:sp>
      </p:grpSp>
      <p:sp>
        <p:nvSpPr>
          <p:cNvPr id="66" name="Title Placeholder 65"/>
          <p:cNvSpPr>
            <a:spLocks noGrp="1"/>
          </p:cNvSpPr>
          <p:nvPr>
            <p:ph type="title"/>
          </p:nvPr>
        </p:nvSpPr>
        <p:spPr>
          <a:xfrm>
            <a:off x="240888" y="86907"/>
            <a:ext cx="8299841" cy="781928"/>
          </a:xfrm>
          <a:prstGeom prst="rect">
            <a:avLst/>
          </a:prstGeom>
        </p:spPr>
        <p:txBody>
          <a:bodyPr vert="horz" lIns="0" tIns="45720" rIns="91440" bIns="45720" rtlCol="0" anchor="t">
            <a:normAutofit/>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pic>
        <p:nvPicPr>
          <p:cNvPr id="13" name="Picture 1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40888" y="4787085"/>
            <a:ext cx="1183446" cy="227712"/>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75" r:id="rId2"/>
    <p:sldLayoutId id="2147483676" r:id="rId3"/>
    <p:sldLayoutId id="2147483665" r:id="rId4"/>
    <p:sldLayoutId id="2147483664" r:id="rId5"/>
    <p:sldLayoutId id="2147483666" r:id="rId6"/>
    <p:sldLayoutId id="2147483667" r:id="rId7"/>
    <p:sldLayoutId id="2147483668" r:id="rId8"/>
    <p:sldLayoutId id="2147483669" r:id="rId9"/>
    <p:sldLayoutId id="2147483670" r:id="rId10"/>
    <p:sldLayoutId id="2147483671" r:id="rId11"/>
  </p:sldLayoutIdLst>
  <p:transition>
    <p:wipe dir="r"/>
  </p:transition>
  <p:hf sldNum="0" hdr="0"/>
  <p:txStyles>
    <p:titleStyle>
      <a:lvl1pPr algn="l" defTabSz="874713" rtl="0" eaLnBrk="1" fontAlgn="base" hangingPunct="1">
        <a:lnSpc>
          <a:spcPct val="100000"/>
        </a:lnSpc>
        <a:spcBef>
          <a:spcPct val="0"/>
        </a:spcBef>
        <a:spcAft>
          <a:spcPct val="0"/>
        </a:spcAft>
        <a:defRPr sz="2600" b="1">
          <a:solidFill>
            <a:schemeClr val="tx1"/>
          </a:solidFill>
          <a:latin typeface="+mj-lt"/>
          <a:ea typeface="+mj-ea"/>
          <a:cs typeface="+mj-cs"/>
        </a:defRPr>
      </a:lvl1pPr>
      <a:lvl2pPr algn="l" defTabSz="874713" rtl="0" eaLnBrk="1" fontAlgn="base" hangingPunct="1">
        <a:lnSpc>
          <a:spcPct val="90000"/>
        </a:lnSpc>
        <a:spcBef>
          <a:spcPct val="0"/>
        </a:spcBef>
        <a:spcAft>
          <a:spcPct val="0"/>
        </a:spcAft>
        <a:defRPr sz="3600" b="1">
          <a:solidFill>
            <a:srgbClr val="141414"/>
          </a:solidFill>
          <a:latin typeface="Arial" charset="0"/>
        </a:defRPr>
      </a:lvl2pPr>
      <a:lvl3pPr algn="l" defTabSz="874713" rtl="0" eaLnBrk="1" fontAlgn="base" hangingPunct="1">
        <a:lnSpc>
          <a:spcPct val="90000"/>
        </a:lnSpc>
        <a:spcBef>
          <a:spcPct val="0"/>
        </a:spcBef>
        <a:spcAft>
          <a:spcPct val="0"/>
        </a:spcAft>
        <a:defRPr sz="3600" b="1">
          <a:solidFill>
            <a:srgbClr val="141414"/>
          </a:solidFill>
          <a:latin typeface="Arial" charset="0"/>
        </a:defRPr>
      </a:lvl3pPr>
      <a:lvl4pPr algn="l" defTabSz="874713" rtl="0" eaLnBrk="1" fontAlgn="base" hangingPunct="1">
        <a:lnSpc>
          <a:spcPct val="90000"/>
        </a:lnSpc>
        <a:spcBef>
          <a:spcPct val="0"/>
        </a:spcBef>
        <a:spcAft>
          <a:spcPct val="0"/>
        </a:spcAft>
        <a:defRPr sz="3600" b="1">
          <a:solidFill>
            <a:srgbClr val="141414"/>
          </a:solidFill>
          <a:latin typeface="Arial" charset="0"/>
        </a:defRPr>
      </a:lvl4pPr>
      <a:lvl5pPr algn="l" defTabSz="874713" rtl="0" eaLnBrk="1" fontAlgn="base" hangingPunct="1">
        <a:lnSpc>
          <a:spcPct val="90000"/>
        </a:lnSpc>
        <a:spcBef>
          <a:spcPct val="0"/>
        </a:spcBef>
        <a:spcAft>
          <a:spcPct val="0"/>
        </a:spcAft>
        <a:defRPr sz="3600" b="1">
          <a:solidFill>
            <a:srgbClr val="141414"/>
          </a:solidFill>
          <a:latin typeface="Arial" charset="0"/>
        </a:defRPr>
      </a:lvl5pPr>
      <a:lvl6pPr marL="457200" algn="l" defTabSz="874713" rtl="0" eaLnBrk="1" fontAlgn="base" hangingPunct="1">
        <a:lnSpc>
          <a:spcPct val="90000"/>
        </a:lnSpc>
        <a:spcBef>
          <a:spcPct val="0"/>
        </a:spcBef>
        <a:spcAft>
          <a:spcPct val="0"/>
        </a:spcAft>
        <a:defRPr sz="3600" b="1">
          <a:solidFill>
            <a:srgbClr val="141414"/>
          </a:solidFill>
          <a:latin typeface="Arial" charset="0"/>
        </a:defRPr>
      </a:lvl6pPr>
      <a:lvl7pPr marL="914400" algn="l" defTabSz="874713" rtl="0" eaLnBrk="1" fontAlgn="base" hangingPunct="1">
        <a:lnSpc>
          <a:spcPct val="90000"/>
        </a:lnSpc>
        <a:spcBef>
          <a:spcPct val="0"/>
        </a:spcBef>
        <a:spcAft>
          <a:spcPct val="0"/>
        </a:spcAft>
        <a:defRPr sz="3600" b="1">
          <a:solidFill>
            <a:srgbClr val="141414"/>
          </a:solidFill>
          <a:latin typeface="Arial" charset="0"/>
        </a:defRPr>
      </a:lvl7pPr>
      <a:lvl8pPr marL="1371600" algn="l" defTabSz="874713" rtl="0" eaLnBrk="1" fontAlgn="base" hangingPunct="1">
        <a:lnSpc>
          <a:spcPct val="90000"/>
        </a:lnSpc>
        <a:spcBef>
          <a:spcPct val="0"/>
        </a:spcBef>
        <a:spcAft>
          <a:spcPct val="0"/>
        </a:spcAft>
        <a:defRPr sz="3600" b="1">
          <a:solidFill>
            <a:srgbClr val="141414"/>
          </a:solidFill>
          <a:latin typeface="Arial" charset="0"/>
        </a:defRPr>
      </a:lvl8pPr>
      <a:lvl9pPr marL="1828800" algn="l" defTabSz="874713" rtl="0" eaLnBrk="1" fontAlgn="base" hangingPunct="1">
        <a:lnSpc>
          <a:spcPct val="90000"/>
        </a:lnSpc>
        <a:spcBef>
          <a:spcPct val="0"/>
        </a:spcBef>
        <a:spcAft>
          <a:spcPct val="0"/>
        </a:spcAft>
        <a:defRPr sz="3600" b="1">
          <a:solidFill>
            <a:srgbClr val="141414"/>
          </a:solidFill>
          <a:latin typeface="Arial" charset="0"/>
        </a:defRPr>
      </a:lvl9pPr>
    </p:titleStyle>
    <p:bodyStyle>
      <a:lvl1pPr marL="228600" indent="-228600" algn="l" defTabSz="874713" rtl="0" eaLnBrk="1" fontAlgn="base" hangingPunct="1">
        <a:spcBef>
          <a:spcPts val="0"/>
        </a:spcBef>
        <a:spcAft>
          <a:spcPts val="600"/>
        </a:spcAft>
        <a:buClr>
          <a:schemeClr val="accent1"/>
        </a:buClr>
        <a:buSzPct val="100000"/>
        <a:buFont typeface="Wingdings" panose="05000000000000000000" pitchFamily="2" charset="2"/>
        <a:buChar char="§"/>
        <a:tabLst>
          <a:tab pos="346075" algn="l"/>
        </a:tabLst>
        <a:defRPr sz="2400" b="0">
          <a:solidFill>
            <a:schemeClr val="tx1"/>
          </a:solidFill>
          <a:effectLst/>
          <a:latin typeface="+mn-lt"/>
          <a:ea typeface="+mn-ea"/>
          <a:cs typeface="+mn-cs"/>
        </a:defRPr>
      </a:lvl1pPr>
      <a:lvl2pPr marL="521208" indent="-228600" algn="l" defTabSz="874713" rtl="0" eaLnBrk="1" fontAlgn="base" hangingPunct="1">
        <a:spcBef>
          <a:spcPts val="0"/>
        </a:spcBef>
        <a:spcAft>
          <a:spcPts val="600"/>
        </a:spcAft>
        <a:buClrTx/>
        <a:buSzPct val="80000"/>
        <a:buFont typeface="Arial" panose="020B0604020202020204" pitchFamily="34" charset="0"/>
        <a:buChar char="−"/>
        <a:tabLst>
          <a:tab pos="347663" algn="l"/>
        </a:tabLst>
        <a:defRPr sz="2000" b="0">
          <a:solidFill>
            <a:schemeClr val="tx1"/>
          </a:solidFill>
          <a:effectLst/>
          <a:latin typeface="+mn-lt"/>
        </a:defRPr>
      </a:lvl2pPr>
      <a:lvl3pPr marL="685800" indent="-210312" algn="l" defTabSz="874713" rtl="0" eaLnBrk="1" fontAlgn="base" hangingPunct="1">
        <a:spcBef>
          <a:spcPts val="0"/>
        </a:spcBef>
        <a:spcAft>
          <a:spcPts val="600"/>
        </a:spcAft>
        <a:buClrTx/>
        <a:buSzPct val="80000"/>
        <a:buFont typeface="Arial" panose="020B0604020202020204" pitchFamily="34" charset="0"/>
        <a:buChar char="−"/>
        <a:tabLst>
          <a:tab pos="346075" algn="l"/>
        </a:tabLst>
        <a:defRPr sz="2000" b="0">
          <a:solidFill>
            <a:schemeClr val="tx1"/>
          </a:solidFill>
          <a:effectLst/>
          <a:latin typeface="+mn-lt"/>
        </a:defRPr>
      </a:lvl3pPr>
      <a:lvl4pPr marL="860425" indent="-174625" algn="l" defTabSz="874713" rtl="0" eaLnBrk="1" fontAlgn="base" hangingPunct="1">
        <a:spcBef>
          <a:spcPts val="0"/>
        </a:spcBef>
        <a:spcAft>
          <a:spcPts val="400"/>
        </a:spcAft>
        <a:buClrTx/>
        <a:buFont typeface="Arial" panose="020B0604020202020204" pitchFamily="34" charset="0"/>
        <a:buChar char="•"/>
        <a:tabLst>
          <a:tab pos="346075" algn="l"/>
        </a:tabLst>
        <a:defRPr sz="2000" b="0">
          <a:solidFill>
            <a:schemeClr val="tx1"/>
          </a:solidFill>
          <a:effectLst/>
          <a:latin typeface="+mn-lt"/>
        </a:defRPr>
      </a:lvl4pPr>
      <a:lvl5pPr marL="1033463" indent="-173038" algn="l" defTabSz="874713" rtl="0" eaLnBrk="1" fontAlgn="base" hangingPunct="1">
        <a:spcBef>
          <a:spcPts val="0"/>
        </a:spcBef>
        <a:spcAft>
          <a:spcPts val="400"/>
        </a:spcAft>
        <a:buClrTx/>
        <a:buFont typeface="Arial" panose="020B0604020202020204" pitchFamily="34" charset="0"/>
        <a:buChar char="•"/>
        <a:tabLst>
          <a:tab pos="346075" algn="l"/>
        </a:tabLst>
        <a:defRPr sz="2000" b="0">
          <a:solidFill>
            <a:schemeClr val="tx1"/>
          </a:solidFill>
          <a:effectLst/>
          <a:latin typeface="+mn-lt"/>
        </a:defRPr>
      </a:lvl5pPr>
      <a:lvl6pPr marL="2576513" indent="-234950" algn="l" defTabSz="874713" rtl="0" eaLnBrk="1" fontAlgn="base" hangingPunct="1">
        <a:spcBef>
          <a:spcPct val="20000"/>
        </a:spcBef>
        <a:spcAft>
          <a:spcPct val="0"/>
        </a:spcAft>
        <a:buClr>
          <a:srgbClr val="555555"/>
        </a:buClr>
        <a:buChar char="»"/>
        <a:tabLst>
          <a:tab pos="346075" algn="l"/>
        </a:tabLst>
        <a:defRPr sz="2000">
          <a:solidFill>
            <a:schemeClr val="tx1"/>
          </a:solidFill>
          <a:latin typeface="+mn-lt"/>
        </a:defRPr>
      </a:lvl6pPr>
      <a:lvl7pPr marL="3033713" indent="-234950" algn="l" defTabSz="874713" rtl="0" eaLnBrk="1" fontAlgn="base" hangingPunct="1">
        <a:spcBef>
          <a:spcPct val="20000"/>
        </a:spcBef>
        <a:spcAft>
          <a:spcPct val="0"/>
        </a:spcAft>
        <a:buClr>
          <a:srgbClr val="555555"/>
        </a:buClr>
        <a:buChar char="»"/>
        <a:tabLst>
          <a:tab pos="346075" algn="l"/>
        </a:tabLst>
        <a:defRPr sz="2000">
          <a:solidFill>
            <a:schemeClr val="tx1"/>
          </a:solidFill>
          <a:latin typeface="+mn-lt"/>
        </a:defRPr>
      </a:lvl7pPr>
      <a:lvl8pPr marL="3490913" indent="-234950" algn="l" defTabSz="874713" rtl="0" eaLnBrk="1" fontAlgn="base" hangingPunct="1">
        <a:spcBef>
          <a:spcPct val="20000"/>
        </a:spcBef>
        <a:spcAft>
          <a:spcPct val="0"/>
        </a:spcAft>
        <a:buClr>
          <a:srgbClr val="555555"/>
        </a:buClr>
        <a:buChar char="»"/>
        <a:tabLst>
          <a:tab pos="346075" algn="l"/>
        </a:tabLst>
        <a:defRPr sz="2000">
          <a:solidFill>
            <a:schemeClr val="tx1"/>
          </a:solidFill>
          <a:latin typeface="+mn-lt"/>
        </a:defRPr>
      </a:lvl8pPr>
      <a:lvl9pPr marL="3948113" indent="-234950" algn="l" defTabSz="874713" rtl="0" eaLnBrk="1" fontAlgn="base" hangingPunct="1">
        <a:spcBef>
          <a:spcPct val="20000"/>
        </a:spcBef>
        <a:spcAft>
          <a:spcPct val="0"/>
        </a:spcAft>
        <a:buClr>
          <a:srgbClr val="555555"/>
        </a:buClr>
        <a:buChar char="»"/>
        <a:tabLst>
          <a:tab pos="346075" algn="l"/>
        </a:tabLs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863AB9-3B5B-4E51-8051-E5604595065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CBDD1F-DEA1-4913-BA7F-C9AEF18D4FD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F51F52-36B9-41EC-B938-213286D06A4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31F9540-13E0-48C1-AD17-3303FB7C04A4}" type="datetimeFigureOut">
              <a:rPr lang="en-US" smtClean="0"/>
              <a:t>2/1/2024</a:t>
            </a:fld>
            <a:endParaRPr lang="en-US"/>
          </a:p>
        </p:txBody>
      </p:sp>
      <p:sp>
        <p:nvSpPr>
          <p:cNvPr id="5" name="Footer Placeholder 4">
            <a:extLst>
              <a:ext uri="{FF2B5EF4-FFF2-40B4-BE49-F238E27FC236}">
                <a16:creationId xmlns:a16="http://schemas.microsoft.com/office/drawing/2014/main" id="{1AD85D40-81F0-4796-9A35-346B5B9CFEB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7C3C47-1E0B-4F98-9918-677AC8E17FD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37EA722-39E3-4B7A-958E-E12EB022429A}" type="slidenum">
              <a:rPr lang="en-US" smtClean="0"/>
              <a:t>‹#›</a:t>
            </a:fld>
            <a:endParaRPr lang="en-US"/>
          </a:p>
        </p:txBody>
      </p:sp>
    </p:spTree>
    <p:extLst>
      <p:ext uri="{BB962C8B-B14F-4D97-AF65-F5344CB8AC3E}">
        <p14:creationId xmlns:p14="http://schemas.microsoft.com/office/powerpoint/2010/main" val="322738144"/>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gi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6.png"/><Relationship Id="rId1" Type="http://schemas.openxmlformats.org/officeDocument/2006/relationships/slideLayout" Target="../slideLayouts/slideLayout5.xml"/><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6.png"/><Relationship Id="rId7"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6.png"/><Relationship Id="rId1" Type="http://schemas.openxmlformats.org/officeDocument/2006/relationships/slideLayout" Target="../slideLayouts/slideLayout5.xml"/><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45.png"/><Relationship Id="rId2" Type="http://schemas.openxmlformats.org/officeDocument/2006/relationships/image" Target="../media/image60.png"/><Relationship Id="rId1" Type="http://schemas.openxmlformats.org/officeDocument/2006/relationships/slideLayout" Target="../slideLayouts/slideLayout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2.png"/><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hyperlink" Target="https://usda.yardcommander.com/" TargetMode="External"/><Relationship Id="rId13" Type="http://schemas.openxmlformats.org/officeDocument/2006/relationships/hyperlink" Target="mailto:Ushzinboundscheduling@ingrammicro.com" TargetMode="External"/><Relationship Id="rId3" Type="http://schemas.openxmlformats.org/officeDocument/2006/relationships/hyperlink" Target="mailto:USMR_Scheduling@ingrammicro.com" TargetMode="External"/><Relationship Id="rId7" Type="http://schemas.openxmlformats.org/officeDocument/2006/relationships/hyperlink" Target="mailto:USDAInboundSched-1@ingrammicro.com" TargetMode="External"/><Relationship Id="rId12" Type="http://schemas.openxmlformats.org/officeDocument/2006/relationships/hyperlink" Target="https://uscs.yardcommander.com/" TargetMode="External"/><Relationship Id="rId2" Type="http://schemas.openxmlformats.org/officeDocument/2006/relationships/hyperlink" Target="mailto:DESR-Customs-Import@ingrammicro.com" TargetMode="External"/><Relationship Id="rId1" Type="http://schemas.openxmlformats.org/officeDocument/2006/relationships/slideLayout" Target="../slideLayouts/slideLayout8.xml"/><Relationship Id="rId6" Type="http://schemas.openxmlformats.org/officeDocument/2006/relationships/hyperlink" Target="mailto:setup@tacustoms.com" TargetMode="External"/><Relationship Id="rId11" Type="http://schemas.openxmlformats.org/officeDocument/2006/relationships/hyperlink" Target="mailto:USCSInboundSched-1@ingrammicro.com" TargetMode="External"/><Relationship Id="rId5" Type="http://schemas.openxmlformats.org/officeDocument/2006/relationships/hyperlink" Target="mailto:isfta@tacustoms.com" TargetMode="External"/><Relationship Id="rId15" Type="http://schemas.openxmlformats.org/officeDocument/2006/relationships/hyperlink" Target="mailto:MiamiBusOps@ingrammicro.com" TargetMode="External"/><Relationship Id="rId10" Type="http://schemas.openxmlformats.org/officeDocument/2006/relationships/hyperlink" Target="https://ussc.yardcommander.com/" TargetMode="External"/><Relationship Id="rId4" Type="http://schemas.openxmlformats.org/officeDocument/2006/relationships/hyperlink" Target="https://usmr.yardcommander.com/" TargetMode="External"/><Relationship Id="rId9" Type="http://schemas.openxmlformats.org/officeDocument/2006/relationships/hyperlink" Target="mailto:usscscheduling@ingrammicro.com" TargetMode="External"/><Relationship Id="rId14" Type="http://schemas.openxmlformats.org/officeDocument/2006/relationships/hyperlink" Target="https://ushz.yardcommander.com/"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mailto:Amit.Khajanchi@ingramMicro.com" TargetMode="External"/><Relationship Id="rId2" Type="http://schemas.openxmlformats.org/officeDocument/2006/relationships/hyperlink" Target="mailto:V7Supplychain@IngramMicro.com" TargetMode="External"/><Relationship Id="rId1" Type="http://schemas.openxmlformats.org/officeDocument/2006/relationships/slideLayout" Target="../slideLayouts/slideLayout12.xml"/><Relationship Id="rId5" Type="http://schemas.openxmlformats.org/officeDocument/2006/relationships/image" Target="../media/image83.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1" name="Rectangle 3"/>
          <p:cNvSpPr>
            <a:spLocks noGrp="1" noChangeArrowheads="1"/>
          </p:cNvSpPr>
          <p:nvPr>
            <p:ph type="ctrTitle"/>
          </p:nvPr>
        </p:nvSpPr>
        <p:spPr>
          <a:xfrm>
            <a:off x="494970" y="2547510"/>
            <a:ext cx="7935000" cy="1002748"/>
          </a:xfrm>
        </p:spPr>
        <p:txBody>
          <a:bodyPr>
            <a:normAutofit fontScale="90000"/>
          </a:bodyPr>
          <a:lstStyle/>
          <a:p>
            <a:br>
              <a:rPr lang="en-US" sz="3200" dirty="0"/>
            </a:br>
            <a:r>
              <a:rPr lang="en-US" sz="3200" dirty="0"/>
              <a:t>VENDOR ROUTING GUIDE</a:t>
            </a:r>
            <a:br>
              <a:rPr lang="en-US" sz="3200" dirty="0"/>
            </a:br>
            <a:endParaRPr lang="en-US" sz="3200" dirty="0"/>
          </a:p>
        </p:txBody>
      </p:sp>
      <p:sp>
        <p:nvSpPr>
          <p:cNvPr id="278532" name="Rectangle 4"/>
          <p:cNvSpPr>
            <a:spLocks noGrp="1" noChangeArrowheads="1"/>
          </p:cNvSpPr>
          <p:nvPr>
            <p:ph type="subTitle" idx="1"/>
          </p:nvPr>
        </p:nvSpPr>
        <p:spPr>
          <a:xfrm>
            <a:off x="494970" y="3735161"/>
            <a:ext cx="7945470" cy="954154"/>
          </a:xfrm>
        </p:spPr>
        <p:txBody>
          <a:bodyPr/>
          <a:lstStyle/>
          <a:p>
            <a:r>
              <a:rPr lang="de-DE" dirty="0"/>
              <a:t>V7 PRIVATE LABEL</a:t>
            </a:r>
          </a:p>
        </p:txBody>
      </p:sp>
      <p:pic>
        <p:nvPicPr>
          <p:cNvPr id="6" name="Picture 5" descr="INGRAM_Wordmark®_Blue.eps"/>
          <p:cNvPicPr>
            <a:picLocks noChangeAspect="1"/>
          </p:cNvPicPr>
          <p:nvPr/>
        </p:nvPicPr>
        <p:blipFill>
          <a:blip r:embed="rId3"/>
          <a:stretch>
            <a:fillRect/>
          </a:stretch>
        </p:blipFill>
        <p:spPr bwMode="white">
          <a:xfrm>
            <a:off x="494970" y="1422375"/>
            <a:ext cx="2146965" cy="414718"/>
          </a:xfrm>
          <a:prstGeom prst="rect">
            <a:avLst/>
          </a:prstGeom>
        </p:spPr>
      </p:pic>
      <p:sp>
        <p:nvSpPr>
          <p:cNvPr id="2" name="TextBox 1">
            <a:extLst>
              <a:ext uri="{FF2B5EF4-FFF2-40B4-BE49-F238E27FC236}">
                <a16:creationId xmlns:a16="http://schemas.microsoft.com/office/drawing/2014/main" id="{FADAAF19-0681-1AE6-DF21-15454BA34485}"/>
              </a:ext>
            </a:extLst>
          </p:cNvPr>
          <p:cNvSpPr txBox="1"/>
          <p:nvPr/>
        </p:nvSpPr>
        <p:spPr>
          <a:xfrm>
            <a:off x="410211" y="3048884"/>
            <a:ext cx="1466259" cy="230832"/>
          </a:xfrm>
          <a:prstGeom prst="rect">
            <a:avLst/>
          </a:prstGeom>
          <a:noFill/>
        </p:spPr>
        <p:txBody>
          <a:bodyPr wrap="square" rtlCol="0">
            <a:spAutoFit/>
          </a:bodyPr>
          <a:lstStyle/>
          <a:p>
            <a:r>
              <a:rPr lang="en-US" sz="900" b="0" dirty="0">
                <a:solidFill>
                  <a:schemeClr val="bg1"/>
                </a:solidFill>
                <a:effectLst/>
              </a:rPr>
              <a:t>Updated Feb 1</a:t>
            </a:r>
            <a:r>
              <a:rPr lang="en-US" sz="900" b="0" baseline="30000" dirty="0">
                <a:solidFill>
                  <a:schemeClr val="bg1"/>
                </a:solidFill>
                <a:effectLst/>
              </a:rPr>
              <a:t>st</a:t>
            </a:r>
            <a:r>
              <a:rPr lang="en-US" sz="900" b="0" dirty="0">
                <a:solidFill>
                  <a:schemeClr val="bg1"/>
                </a:solidFill>
                <a:effectLst/>
              </a:rPr>
              <a:t>, 2024</a:t>
            </a:r>
          </a:p>
        </p:txBody>
      </p:sp>
    </p:spTree>
    <p:extLst>
      <p:ext uri="{BB962C8B-B14F-4D97-AF65-F5344CB8AC3E}">
        <p14:creationId xmlns:p14="http://schemas.microsoft.com/office/powerpoint/2010/main" val="3379691877"/>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532963" y="170802"/>
            <a:ext cx="7100049" cy="821430"/>
          </a:xfrm>
        </p:spPr>
        <p:txBody>
          <a:bodyPr>
            <a:normAutofit/>
          </a:bodyPr>
          <a:lstStyle/>
          <a:p>
            <a:r>
              <a:rPr lang="de-DE" dirty="0" err="1"/>
              <a:t>Plastic-pallet</a:t>
            </a:r>
            <a:endParaRPr lang="en-US" dirty="0"/>
          </a:p>
        </p:txBody>
      </p:sp>
      <p:pic>
        <p:nvPicPr>
          <p:cNvPr id="7" name="Picture 3" descr="C:\Users\celsberg\Downloads\MC90043253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46" y="70833"/>
            <a:ext cx="957953" cy="9440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ffischl\Pictures\Kunststoffpalette.PN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290920" y="1014903"/>
            <a:ext cx="5531221" cy="21168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1425391" y="3501265"/>
            <a:ext cx="7386917" cy="817351"/>
          </a:xfrm>
          <a:prstGeom prst="rect">
            <a:avLst/>
          </a:prstGeom>
          <a:noFill/>
        </p:spPr>
        <p:txBody>
          <a:bodyPr wrap="square" lIns="77925" tIns="38963" rIns="77925" bIns="38963" rtlCol="0">
            <a:spAutoFit/>
          </a:bodyPr>
          <a:lstStyle/>
          <a:p>
            <a:r>
              <a:rPr lang="de-DE" sz="1600" dirty="0">
                <a:solidFill>
                  <a:schemeClr val="tx1"/>
                </a:solidFill>
                <a:effectLst/>
              </a:rPr>
              <a:t>This </a:t>
            </a:r>
            <a:r>
              <a:rPr lang="de-DE" sz="1600" dirty="0" err="1">
                <a:solidFill>
                  <a:schemeClr val="tx1"/>
                </a:solidFill>
                <a:effectLst/>
              </a:rPr>
              <a:t>construction</a:t>
            </a:r>
            <a:r>
              <a:rPr lang="de-DE" sz="1600" dirty="0">
                <a:solidFill>
                  <a:schemeClr val="tx1"/>
                </a:solidFill>
                <a:effectLst/>
              </a:rPr>
              <a:t> </a:t>
            </a:r>
            <a:r>
              <a:rPr lang="de-DE" sz="1600" dirty="0" err="1">
                <a:solidFill>
                  <a:schemeClr val="tx1"/>
                </a:solidFill>
                <a:effectLst/>
              </a:rPr>
              <a:t>of</a:t>
            </a:r>
            <a:r>
              <a:rPr lang="de-DE" sz="1600" dirty="0">
                <a:solidFill>
                  <a:schemeClr val="tx1"/>
                </a:solidFill>
                <a:effectLst/>
              </a:rPr>
              <a:t> a </a:t>
            </a:r>
            <a:r>
              <a:rPr lang="de-DE" sz="1600" dirty="0" err="1">
                <a:solidFill>
                  <a:schemeClr val="tx1"/>
                </a:solidFill>
                <a:effectLst/>
              </a:rPr>
              <a:t>plastic</a:t>
            </a:r>
            <a:r>
              <a:rPr lang="de-DE" sz="1600" dirty="0">
                <a:solidFill>
                  <a:schemeClr val="tx1"/>
                </a:solidFill>
                <a:effectLst/>
              </a:rPr>
              <a:t> </a:t>
            </a:r>
            <a:r>
              <a:rPr lang="de-DE" sz="1600" dirty="0" err="1">
                <a:solidFill>
                  <a:schemeClr val="tx1"/>
                </a:solidFill>
                <a:effectLst/>
              </a:rPr>
              <a:t>pallet</a:t>
            </a:r>
            <a:r>
              <a:rPr lang="de-DE" sz="1600" dirty="0">
                <a:solidFill>
                  <a:schemeClr val="tx1"/>
                </a:solidFill>
                <a:effectLst/>
              </a:rPr>
              <a:t> </a:t>
            </a:r>
            <a:r>
              <a:rPr lang="de-DE" sz="1600" dirty="0" err="1">
                <a:solidFill>
                  <a:schemeClr val="tx1"/>
                </a:solidFill>
                <a:effectLst/>
              </a:rPr>
              <a:t>is</a:t>
            </a:r>
            <a:r>
              <a:rPr lang="de-DE" sz="1600" dirty="0">
                <a:solidFill>
                  <a:schemeClr val="tx1"/>
                </a:solidFill>
                <a:effectLst/>
              </a:rPr>
              <a:t> not </a:t>
            </a:r>
            <a:r>
              <a:rPr lang="de-DE" sz="1600" dirty="0" err="1">
                <a:solidFill>
                  <a:schemeClr val="tx1"/>
                </a:solidFill>
                <a:effectLst/>
              </a:rPr>
              <a:t>allowed</a:t>
            </a:r>
            <a:r>
              <a:rPr lang="de-DE" sz="1600" dirty="0">
                <a:solidFill>
                  <a:schemeClr val="tx1"/>
                </a:solidFill>
                <a:effectLst/>
              </a:rPr>
              <a:t>.</a:t>
            </a:r>
          </a:p>
          <a:p>
            <a:r>
              <a:rPr lang="de-DE" sz="1600" dirty="0">
                <a:solidFill>
                  <a:schemeClr val="tx1"/>
                </a:solidFill>
                <a:effectLst/>
              </a:rPr>
              <a:t>Problem: </a:t>
            </a:r>
            <a:r>
              <a:rPr lang="de-DE" sz="1600" dirty="0" err="1">
                <a:solidFill>
                  <a:schemeClr val="tx1"/>
                </a:solidFill>
                <a:effectLst/>
              </a:rPr>
              <a:t>stability</a:t>
            </a:r>
            <a:endParaRPr lang="de-DE" sz="1600" dirty="0">
              <a:solidFill>
                <a:schemeClr val="tx1"/>
              </a:solidFill>
              <a:effectLst/>
            </a:endParaRPr>
          </a:p>
          <a:p>
            <a:r>
              <a:rPr lang="de-DE" sz="1600" dirty="0">
                <a:solidFill>
                  <a:schemeClr val="tx1"/>
                </a:solidFill>
                <a:effectLst/>
              </a:rPr>
              <a:t>=&gt; </a:t>
            </a:r>
            <a:r>
              <a:rPr lang="de-DE" sz="1600" dirty="0" err="1">
                <a:solidFill>
                  <a:schemeClr val="tx1"/>
                </a:solidFill>
                <a:effectLst/>
              </a:rPr>
              <a:t>has</a:t>
            </a:r>
            <a:r>
              <a:rPr lang="de-DE" sz="1600" dirty="0">
                <a:solidFill>
                  <a:schemeClr val="tx1"/>
                </a:solidFill>
                <a:effectLst/>
              </a:rPr>
              <a:t> </a:t>
            </a:r>
            <a:r>
              <a:rPr lang="de-DE" sz="1600" dirty="0" err="1">
                <a:solidFill>
                  <a:schemeClr val="tx1"/>
                </a:solidFill>
                <a:effectLst/>
              </a:rPr>
              <a:t>no</a:t>
            </a:r>
            <a:r>
              <a:rPr lang="de-DE" sz="1600" dirty="0">
                <a:solidFill>
                  <a:schemeClr val="tx1"/>
                </a:solidFill>
                <a:effectLst/>
              </a:rPr>
              <a:t> </a:t>
            </a:r>
            <a:r>
              <a:rPr lang="de-DE" sz="1600" dirty="0" err="1">
                <a:solidFill>
                  <a:schemeClr val="tx1"/>
                </a:solidFill>
                <a:effectLst/>
              </a:rPr>
              <a:t>bottom</a:t>
            </a:r>
            <a:r>
              <a:rPr lang="de-DE" sz="1600" dirty="0">
                <a:solidFill>
                  <a:schemeClr val="tx1"/>
                </a:solidFill>
                <a:effectLst/>
              </a:rPr>
              <a:t> </a:t>
            </a:r>
            <a:r>
              <a:rPr lang="de-DE" sz="1600" dirty="0" err="1">
                <a:solidFill>
                  <a:schemeClr val="tx1"/>
                </a:solidFill>
                <a:effectLst/>
              </a:rPr>
              <a:t>runner</a:t>
            </a:r>
            <a:endParaRPr lang="de-DE" sz="1600" dirty="0">
              <a:solidFill>
                <a:schemeClr val="tx1"/>
              </a:solidFill>
              <a:effectLst/>
            </a:endParaRPr>
          </a:p>
        </p:txBody>
      </p:sp>
    </p:spTree>
    <p:extLst>
      <p:ext uri="{BB962C8B-B14F-4D97-AF65-F5344CB8AC3E}">
        <p14:creationId xmlns:p14="http://schemas.microsoft.com/office/powerpoint/2010/main" val="702958494"/>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532963" y="170802"/>
            <a:ext cx="7100049" cy="821430"/>
          </a:xfrm>
        </p:spPr>
        <p:txBody>
          <a:bodyPr>
            <a:normAutofit fontScale="90000"/>
          </a:bodyPr>
          <a:lstStyle/>
          <a:p>
            <a:r>
              <a:rPr lang="de-DE" dirty="0"/>
              <a:t>Wrong Pallet type</a:t>
            </a:r>
            <a:br>
              <a:rPr lang="de-DE" dirty="0"/>
            </a:br>
            <a:r>
              <a:rPr lang="de-DE" dirty="0"/>
              <a:t>American pallet type (48 inch x 40 inch)</a:t>
            </a:r>
            <a:endParaRPr lang="en-US" dirty="0"/>
          </a:p>
        </p:txBody>
      </p:sp>
      <p:pic>
        <p:nvPicPr>
          <p:cNvPr id="7" name="Picture 3" descr="C:\Users\celsberg\Downloads\MC90043253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381" y="70833"/>
            <a:ext cx="957953" cy="9440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ffischl\Pictures\2012-03-14 Palettenbilder\Palettenbilder 015.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187255" y="1165416"/>
            <a:ext cx="4302635" cy="1682274"/>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1482975" y="3012159"/>
            <a:ext cx="6329079" cy="509574"/>
          </a:xfrm>
          <a:prstGeom prst="rect">
            <a:avLst/>
          </a:prstGeom>
          <a:noFill/>
        </p:spPr>
        <p:txBody>
          <a:bodyPr wrap="square" lIns="77925" tIns="38963" rIns="77925" bIns="38963" rtlCol="0">
            <a:spAutoFit/>
          </a:bodyPr>
          <a:lstStyle/>
          <a:p>
            <a:r>
              <a:rPr lang="de-DE" sz="1400" dirty="0" err="1">
                <a:solidFill>
                  <a:schemeClr val="tx1"/>
                </a:solidFill>
                <a:effectLst/>
              </a:rPr>
              <a:t>Although</a:t>
            </a:r>
            <a:r>
              <a:rPr lang="de-DE" sz="1400" dirty="0">
                <a:solidFill>
                  <a:schemeClr val="tx1"/>
                </a:solidFill>
                <a:effectLst/>
              </a:rPr>
              <a:t> </a:t>
            </a:r>
            <a:r>
              <a:rPr lang="de-DE" sz="1400" dirty="0" err="1">
                <a:solidFill>
                  <a:schemeClr val="tx1"/>
                </a:solidFill>
                <a:effectLst/>
              </a:rPr>
              <a:t>this</a:t>
            </a:r>
            <a:r>
              <a:rPr lang="de-DE" sz="1400" dirty="0">
                <a:solidFill>
                  <a:schemeClr val="tx1"/>
                </a:solidFill>
                <a:effectLst/>
              </a:rPr>
              <a:t> </a:t>
            </a:r>
            <a:r>
              <a:rPr lang="de-DE" sz="1400" dirty="0" err="1">
                <a:solidFill>
                  <a:schemeClr val="tx1"/>
                </a:solidFill>
                <a:effectLst/>
              </a:rPr>
              <a:t>pallet</a:t>
            </a:r>
            <a:r>
              <a:rPr lang="de-DE" sz="1400" dirty="0">
                <a:solidFill>
                  <a:schemeClr val="tx1"/>
                </a:solidFill>
                <a:effectLst/>
              </a:rPr>
              <a:t>-type </a:t>
            </a:r>
            <a:r>
              <a:rPr lang="de-DE" sz="1400" dirty="0" err="1">
                <a:solidFill>
                  <a:schemeClr val="tx1"/>
                </a:solidFill>
                <a:effectLst/>
              </a:rPr>
              <a:t>has</a:t>
            </a:r>
            <a:r>
              <a:rPr lang="de-DE" sz="1400" dirty="0">
                <a:solidFill>
                  <a:schemeClr val="tx1"/>
                </a:solidFill>
                <a:effectLst/>
              </a:rPr>
              <a:t> </a:t>
            </a:r>
            <a:r>
              <a:rPr lang="de-DE" sz="1400" dirty="0" err="1">
                <a:solidFill>
                  <a:schemeClr val="tx1"/>
                </a:solidFill>
                <a:effectLst/>
              </a:rPr>
              <a:t>the</a:t>
            </a:r>
            <a:r>
              <a:rPr lang="de-DE" sz="1400" dirty="0">
                <a:solidFill>
                  <a:schemeClr val="tx1"/>
                </a:solidFill>
                <a:effectLst/>
              </a:rPr>
              <a:t> </a:t>
            </a:r>
            <a:r>
              <a:rPr lang="de-DE" sz="1400" dirty="0" err="1">
                <a:solidFill>
                  <a:schemeClr val="tx1"/>
                </a:solidFill>
                <a:effectLst/>
              </a:rPr>
              <a:t>right</a:t>
            </a:r>
            <a:r>
              <a:rPr lang="de-DE" sz="1400" dirty="0">
                <a:solidFill>
                  <a:schemeClr val="tx1"/>
                </a:solidFill>
                <a:effectLst/>
              </a:rPr>
              <a:t> </a:t>
            </a:r>
            <a:r>
              <a:rPr lang="de-DE" sz="1400" dirty="0" err="1">
                <a:solidFill>
                  <a:schemeClr val="tx1"/>
                </a:solidFill>
                <a:effectLst/>
              </a:rPr>
              <a:t>size</a:t>
            </a:r>
            <a:r>
              <a:rPr lang="de-DE" sz="1400" dirty="0">
                <a:solidFill>
                  <a:schemeClr val="tx1"/>
                </a:solidFill>
                <a:effectLst/>
              </a:rPr>
              <a:t> </a:t>
            </a:r>
            <a:r>
              <a:rPr lang="de-DE" sz="1400" dirty="0" err="1">
                <a:solidFill>
                  <a:schemeClr val="tx1"/>
                </a:solidFill>
                <a:effectLst/>
              </a:rPr>
              <a:t>it‘s</a:t>
            </a:r>
            <a:r>
              <a:rPr lang="de-DE" sz="1400" dirty="0">
                <a:solidFill>
                  <a:schemeClr val="tx1"/>
                </a:solidFill>
                <a:effectLst/>
              </a:rPr>
              <a:t> not </a:t>
            </a:r>
            <a:r>
              <a:rPr lang="de-DE" sz="1400" dirty="0" err="1">
                <a:solidFill>
                  <a:schemeClr val="tx1"/>
                </a:solidFill>
                <a:effectLst/>
              </a:rPr>
              <a:t>usable</a:t>
            </a:r>
            <a:r>
              <a:rPr lang="de-DE" sz="1400" dirty="0">
                <a:solidFill>
                  <a:schemeClr val="tx1"/>
                </a:solidFill>
                <a:effectLst/>
              </a:rPr>
              <a:t> </a:t>
            </a:r>
            <a:r>
              <a:rPr lang="de-DE" sz="1400" dirty="0" err="1">
                <a:solidFill>
                  <a:schemeClr val="tx1"/>
                </a:solidFill>
                <a:effectLst/>
              </a:rPr>
              <a:t>because</a:t>
            </a:r>
            <a:r>
              <a:rPr lang="de-DE" sz="1400" dirty="0">
                <a:solidFill>
                  <a:schemeClr val="tx1"/>
                </a:solidFill>
                <a:effectLst/>
              </a:rPr>
              <a:t> </a:t>
            </a:r>
            <a:r>
              <a:rPr lang="de-DE" sz="1400" dirty="0" err="1">
                <a:solidFill>
                  <a:schemeClr val="tx1"/>
                </a:solidFill>
                <a:effectLst/>
              </a:rPr>
              <a:t>of</a:t>
            </a:r>
            <a:r>
              <a:rPr lang="de-DE" sz="1400" dirty="0">
                <a:solidFill>
                  <a:schemeClr val="tx1"/>
                </a:solidFill>
                <a:effectLst/>
              </a:rPr>
              <a:t> </a:t>
            </a:r>
            <a:r>
              <a:rPr lang="de-DE" sz="1400" dirty="0" err="1">
                <a:solidFill>
                  <a:schemeClr val="tx1"/>
                </a:solidFill>
                <a:effectLst/>
              </a:rPr>
              <a:t>the</a:t>
            </a:r>
            <a:r>
              <a:rPr lang="de-DE" sz="1400" dirty="0">
                <a:solidFill>
                  <a:schemeClr val="tx1"/>
                </a:solidFill>
                <a:effectLst/>
              </a:rPr>
              <a:t> </a:t>
            </a:r>
            <a:r>
              <a:rPr lang="de-DE" sz="1400" dirty="0" err="1">
                <a:solidFill>
                  <a:schemeClr val="tx1"/>
                </a:solidFill>
                <a:effectLst/>
              </a:rPr>
              <a:t>construction</a:t>
            </a:r>
            <a:r>
              <a:rPr lang="de-DE" sz="1400" dirty="0">
                <a:solidFill>
                  <a:schemeClr val="tx1"/>
                </a:solidFill>
                <a:effectLst/>
              </a:rPr>
              <a:t> (not </a:t>
            </a:r>
            <a:r>
              <a:rPr lang="de-DE" sz="1400" dirty="0" err="1">
                <a:solidFill>
                  <a:schemeClr val="tx1"/>
                </a:solidFill>
                <a:effectLst/>
              </a:rPr>
              <a:t>the</a:t>
            </a:r>
            <a:r>
              <a:rPr lang="de-DE" sz="1400" dirty="0">
                <a:solidFill>
                  <a:schemeClr val="tx1"/>
                </a:solidFill>
                <a:effectLst/>
              </a:rPr>
              <a:t> same </a:t>
            </a:r>
            <a:r>
              <a:rPr lang="de-DE" sz="1400" dirty="0" err="1">
                <a:solidFill>
                  <a:schemeClr val="tx1"/>
                </a:solidFill>
                <a:effectLst/>
              </a:rPr>
              <a:t>like</a:t>
            </a:r>
            <a:r>
              <a:rPr lang="de-DE" sz="1400" dirty="0">
                <a:solidFill>
                  <a:schemeClr val="tx1"/>
                </a:solidFill>
                <a:effectLst/>
              </a:rPr>
              <a:t> an Euro-</a:t>
            </a:r>
            <a:r>
              <a:rPr lang="de-DE" sz="1400" dirty="0" err="1">
                <a:solidFill>
                  <a:schemeClr val="tx1"/>
                </a:solidFill>
                <a:effectLst/>
              </a:rPr>
              <a:t>pallet</a:t>
            </a:r>
            <a:r>
              <a:rPr lang="de-DE" sz="1400" dirty="0">
                <a:solidFill>
                  <a:schemeClr val="tx1"/>
                </a:solidFill>
                <a:effectLst/>
              </a:rPr>
              <a:t>) </a:t>
            </a:r>
          </a:p>
        </p:txBody>
      </p:sp>
      <p:sp>
        <p:nvSpPr>
          <p:cNvPr id="10" name="Textfeld 9"/>
          <p:cNvSpPr txBox="1"/>
          <p:nvPr/>
        </p:nvSpPr>
        <p:spPr>
          <a:xfrm>
            <a:off x="1482975" y="3520319"/>
            <a:ext cx="5711197" cy="1417515"/>
          </a:xfrm>
          <a:prstGeom prst="rect">
            <a:avLst/>
          </a:prstGeom>
          <a:noFill/>
        </p:spPr>
        <p:txBody>
          <a:bodyPr wrap="square" lIns="77925" tIns="38963" rIns="77925" bIns="38963" rtlCol="0">
            <a:spAutoFit/>
          </a:bodyPr>
          <a:lstStyle/>
          <a:p>
            <a:r>
              <a:rPr lang="de-DE" sz="1400" dirty="0">
                <a:solidFill>
                  <a:schemeClr val="tx1"/>
                </a:solidFill>
                <a:effectLst/>
              </a:rPr>
              <a:t>Problems:</a:t>
            </a:r>
          </a:p>
          <a:p>
            <a:pPr marL="292219" indent="-292219">
              <a:buFontTx/>
              <a:buChar char="-"/>
            </a:pPr>
            <a:r>
              <a:rPr lang="de-DE" sz="1400" dirty="0" err="1">
                <a:solidFill>
                  <a:schemeClr val="tx1"/>
                </a:solidFill>
                <a:effectLst/>
              </a:rPr>
              <a:t>No</a:t>
            </a:r>
            <a:r>
              <a:rPr lang="de-DE" sz="1400" dirty="0">
                <a:solidFill>
                  <a:schemeClr val="tx1"/>
                </a:solidFill>
                <a:effectLst/>
              </a:rPr>
              <a:t> </a:t>
            </a:r>
            <a:r>
              <a:rPr lang="de-DE" sz="1400" dirty="0" err="1">
                <a:solidFill>
                  <a:schemeClr val="tx1"/>
                </a:solidFill>
                <a:effectLst/>
              </a:rPr>
              <a:t>bottom</a:t>
            </a:r>
            <a:r>
              <a:rPr lang="de-DE" sz="1400" dirty="0">
                <a:solidFill>
                  <a:schemeClr val="tx1"/>
                </a:solidFill>
                <a:effectLst/>
              </a:rPr>
              <a:t> </a:t>
            </a:r>
            <a:r>
              <a:rPr lang="de-DE" sz="1400" dirty="0" err="1">
                <a:solidFill>
                  <a:schemeClr val="tx1"/>
                </a:solidFill>
                <a:effectLst/>
              </a:rPr>
              <a:t>runner</a:t>
            </a:r>
            <a:r>
              <a:rPr lang="de-DE" sz="1400" dirty="0">
                <a:solidFill>
                  <a:schemeClr val="tx1"/>
                </a:solidFill>
                <a:effectLst/>
              </a:rPr>
              <a:t> on </a:t>
            </a:r>
            <a:r>
              <a:rPr lang="de-DE" sz="1400" dirty="0" err="1">
                <a:solidFill>
                  <a:schemeClr val="tx1"/>
                </a:solidFill>
                <a:effectLst/>
              </a:rPr>
              <a:t>the</a:t>
            </a:r>
            <a:r>
              <a:rPr lang="de-DE" sz="1400" dirty="0">
                <a:solidFill>
                  <a:schemeClr val="tx1"/>
                </a:solidFill>
                <a:effectLst/>
              </a:rPr>
              <a:t> </a:t>
            </a:r>
            <a:r>
              <a:rPr lang="de-DE" sz="1400" dirty="0" err="1">
                <a:solidFill>
                  <a:schemeClr val="tx1"/>
                </a:solidFill>
                <a:effectLst/>
              </a:rPr>
              <a:t>long</a:t>
            </a:r>
            <a:r>
              <a:rPr lang="de-DE" sz="1400" dirty="0">
                <a:solidFill>
                  <a:schemeClr val="tx1"/>
                </a:solidFill>
                <a:effectLst/>
              </a:rPr>
              <a:t> </a:t>
            </a:r>
            <a:r>
              <a:rPr lang="de-DE" sz="1400" dirty="0" err="1">
                <a:solidFill>
                  <a:schemeClr val="tx1"/>
                </a:solidFill>
                <a:effectLst/>
              </a:rPr>
              <a:t>side</a:t>
            </a:r>
            <a:r>
              <a:rPr lang="de-DE" sz="1400" dirty="0">
                <a:solidFill>
                  <a:schemeClr val="tx1"/>
                </a:solidFill>
                <a:effectLst/>
              </a:rPr>
              <a:t> </a:t>
            </a:r>
            <a:r>
              <a:rPr lang="de-DE" sz="1400" dirty="0" err="1">
                <a:solidFill>
                  <a:schemeClr val="tx1"/>
                </a:solidFill>
                <a:effectLst/>
              </a:rPr>
              <a:t>of</a:t>
            </a:r>
            <a:r>
              <a:rPr lang="de-DE" sz="1400" dirty="0">
                <a:solidFill>
                  <a:schemeClr val="tx1"/>
                </a:solidFill>
                <a:effectLst/>
              </a:rPr>
              <a:t> </a:t>
            </a:r>
            <a:r>
              <a:rPr lang="de-DE" sz="1400" dirty="0" err="1">
                <a:solidFill>
                  <a:schemeClr val="tx1"/>
                </a:solidFill>
                <a:effectLst/>
              </a:rPr>
              <a:t>the</a:t>
            </a:r>
            <a:r>
              <a:rPr lang="de-DE" sz="1400" dirty="0">
                <a:solidFill>
                  <a:schemeClr val="tx1"/>
                </a:solidFill>
                <a:effectLst/>
              </a:rPr>
              <a:t> </a:t>
            </a:r>
            <a:r>
              <a:rPr lang="de-DE" sz="1400" dirty="0" err="1">
                <a:solidFill>
                  <a:schemeClr val="tx1"/>
                </a:solidFill>
                <a:effectLst/>
              </a:rPr>
              <a:t>pallet</a:t>
            </a:r>
            <a:endParaRPr lang="de-DE" sz="1400" dirty="0">
              <a:solidFill>
                <a:schemeClr val="tx1"/>
              </a:solidFill>
              <a:effectLst/>
            </a:endParaRPr>
          </a:p>
          <a:p>
            <a:pPr marL="292219" indent="-292219">
              <a:buFontTx/>
              <a:buChar char="-"/>
            </a:pPr>
            <a:r>
              <a:rPr lang="de-DE" sz="1400" dirty="0" err="1">
                <a:solidFill>
                  <a:schemeClr val="tx1"/>
                </a:solidFill>
                <a:effectLst/>
              </a:rPr>
              <a:t>Too</a:t>
            </a:r>
            <a:r>
              <a:rPr lang="de-DE" sz="1400" dirty="0">
                <a:solidFill>
                  <a:schemeClr val="tx1"/>
                </a:solidFill>
                <a:effectLst/>
              </a:rPr>
              <a:t> </a:t>
            </a:r>
            <a:r>
              <a:rPr lang="de-DE" sz="1400" dirty="0" err="1">
                <a:solidFill>
                  <a:schemeClr val="tx1"/>
                </a:solidFill>
                <a:effectLst/>
              </a:rPr>
              <a:t>small</a:t>
            </a:r>
            <a:r>
              <a:rPr lang="de-DE" sz="1400" dirty="0">
                <a:solidFill>
                  <a:schemeClr val="tx1"/>
                </a:solidFill>
                <a:effectLst/>
              </a:rPr>
              <a:t> </a:t>
            </a:r>
            <a:r>
              <a:rPr lang="de-DE" sz="1400" dirty="0" err="1">
                <a:solidFill>
                  <a:schemeClr val="tx1"/>
                </a:solidFill>
                <a:effectLst/>
              </a:rPr>
              <a:t>access</a:t>
            </a:r>
            <a:r>
              <a:rPr lang="de-DE" sz="1400" dirty="0">
                <a:solidFill>
                  <a:schemeClr val="tx1"/>
                </a:solidFill>
                <a:effectLst/>
              </a:rPr>
              <a:t> </a:t>
            </a:r>
            <a:r>
              <a:rPr lang="de-DE" sz="1400" dirty="0" err="1">
                <a:solidFill>
                  <a:schemeClr val="tx1"/>
                </a:solidFill>
                <a:effectLst/>
              </a:rPr>
              <a:t>openings</a:t>
            </a:r>
            <a:r>
              <a:rPr lang="de-DE" sz="1400" dirty="0">
                <a:solidFill>
                  <a:schemeClr val="tx1"/>
                </a:solidFill>
                <a:effectLst/>
              </a:rPr>
              <a:t> on </a:t>
            </a:r>
            <a:r>
              <a:rPr lang="de-DE" sz="1400" dirty="0" err="1">
                <a:solidFill>
                  <a:schemeClr val="tx1"/>
                </a:solidFill>
                <a:effectLst/>
              </a:rPr>
              <a:t>the</a:t>
            </a:r>
            <a:r>
              <a:rPr lang="de-DE" sz="1400" dirty="0">
                <a:solidFill>
                  <a:schemeClr val="tx1"/>
                </a:solidFill>
                <a:effectLst/>
              </a:rPr>
              <a:t> </a:t>
            </a:r>
            <a:r>
              <a:rPr lang="de-DE" sz="1400" dirty="0" err="1">
                <a:solidFill>
                  <a:schemeClr val="tx1"/>
                </a:solidFill>
                <a:effectLst/>
              </a:rPr>
              <a:t>long</a:t>
            </a:r>
            <a:r>
              <a:rPr lang="de-DE" sz="1400" dirty="0">
                <a:solidFill>
                  <a:schemeClr val="tx1"/>
                </a:solidFill>
                <a:effectLst/>
              </a:rPr>
              <a:t> </a:t>
            </a:r>
            <a:r>
              <a:rPr lang="de-DE" sz="1400" dirty="0" err="1">
                <a:solidFill>
                  <a:schemeClr val="tx1"/>
                </a:solidFill>
                <a:effectLst/>
              </a:rPr>
              <a:t>side</a:t>
            </a:r>
            <a:r>
              <a:rPr lang="de-DE" sz="1400" dirty="0">
                <a:solidFill>
                  <a:schemeClr val="tx1"/>
                </a:solidFill>
                <a:effectLst/>
              </a:rPr>
              <a:t> </a:t>
            </a:r>
            <a:r>
              <a:rPr lang="de-DE" sz="1400" dirty="0" err="1">
                <a:solidFill>
                  <a:schemeClr val="tx1"/>
                </a:solidFill>
                <a:effectLst/>
              </a:rPr>
              <a:t>of</a:t>
            </a:r>
            <a:r>
              <a:rPr lang="de-DE" sz="1400" dirty="0">
                <a:solidFill>
                  <a:schemeClr val="tx1"/>
                </a:solidFill>
                <a:effectLst/>
              </a:rPr>
              <a:t> </a:t>
            </a:r>
            <a:r>
              <a:rPr lang="de-DE" sz="1400" dirty="0" err="1">
                <a:solidFill>
                  <a:schemeClr val="tx1"/>
                </a:solidFill>
                <a:effectLst/>
              </a:rPr>
              <a:t>the</a:t>
            </a:r>
            <a:r>
              <a:rPr lang="de-DE" sz="1400" dirty="0">
                <a:solidFill>
                  <a:schemeClr val="tx1"/>
                </a:solidFill>
                <a:effectLst/>
              </a:rPr>
              <a:t> </a:t>
            </a:r>
            <a:r>
              <a:rPr lang="de-DE" sz="1400" dirty="0" err="1">
                <a:solidFill>
                  <a:schemeClr val="tx1"/>
                </a:solidFill>
                <a:effectLst/>
              </a:rPr>
              <a:t>pallet</a:t>
            </a:r>
            <a:endParaRPr lang="de-DE" sz="1400" dirty="0">
              <a:solidFill>
                <a:schemeClr val="tx1"/>
              </a:solidFill>
              <a:effectLst/>
            </a:endParaRPr>
          </a:p>
          <a:p>
            <a:pPr marL="292219" indent="-292219">
              <a:buFontTx/>
              <a:buChar char="-"/>
            </a:pPr>
            <a:r>
              <a:rPr lang="de-DE" sz="1400" dirty="0" err="1">
                <a:solidFill>
                  <a:schemeClr val="tx1"/>
                </a:solidFill>
                <a:effectLst/>
              </a:rPr>
              <a:t>Pallet</a:t>
            </a:r>
            <a:r>
              <a:rPr lang="de-DE" sz="1400" dirty="0">
                <a:solidFill>
                  <a:schemeClr val="tx1"/>
                </a:solidFill>
                <a:effectLst/>
              </a:rPr>
              <a:t>-type </a:t>
            </a:r>
            <a:r>
              <a:rPr lang="de-DE" sz="1400" dirty="0" err="1">
                <a:solidFill>
                  <a:schemeClr val="tx1"/>
                </a:solidFill>
                <a:effectLst/>
              </a:rPr>
              <a:t>doesn‘t</a:t>
            </a:r>
            <a:r>
              <a:rPr lang="de-DE" sz="1400" dirty="0">
                <a:solidFill>
                  <a:schemeClr val="tx1"/>
                </a:solidFill>
                <a:effectLst/>
              </a:rPr>
              <a:t> fit </a:t>
            </a:r>
            <a:r>
              <a:rPr lang="de-DE" sz="1400" dirty="0" err="1">
                <a:solidFill>
                  <a:schemeClr val="tx1"/>
                </a:solidFill>
                <a:effectLst/>
              </a:rPr>
              <a:t>with</a:t>
            </a:r>
            <a:r>
              <a:rPr lang="de-DE" sz="1400" dirty="0">
                <a:solidFill>
                  <a:schemeClr val="tx1"/>
                </a:solidFill>
                <a:effectLst/>
              </a:rPr>
              <a:t> </a:t>
            </a:r>
            <a:r>
              <a:rPr lang="de-DE" sz="1400" dirty="0" err="1">
                <a:solidFill>
                  <a:schemeClr val="tx1"/>
                </a:solidFill>
                <a:effectLst/>
              </a:rPr>
              <a:t>the</a:t>
            </a:r>
            <a:r>
              <a:rPr lang="de-DE" sz="1400" dirty="0">
                <a:solidFill>
                  <a:schemeClr val="tx1"/>
                </a:solidFill>
                <a:effectLst/>
              </a:rPr>
              <a:t> </a:t>
            </a:r>
            <a:r>
              <a:rPr lang="de-DE" sz="1400" dirty="0" err="1">
                <a:solidFill>
                  <a:schemeClr val="tx1"/>
                </a:solidFill>
                <a:effectLst/>
              </a:rPr>
              <a:t>picking</a:t>
            </a:r>
            <a:r>
              <a:rPr lang="de-DE" sz="1400" dirty="0">
                <a:solidFill>
                  <a:schemeClr val="tx1"/>
                </a:solidFill>
                <a:effectLst/>
              </a:rPr>
              <a:t> </a:t>
            </a:r>
            <a:r>
              <a:rPr lang="de-DE" sz="1400" dirty="0" err="1">
                <a:solidFill>
                  <a:schemeClr val="tx1"/>
                </a:solidFill>
                <a:effectLst/>
              </a:rPr>
              <a:t>modul</a:t>
            </a:r>
            <a:r>
              <a:rPr lang="de-DE" sz="1400" dirty="0">
                <a:solidFill>
                  <a:schemeClr val="tx1"/>
                </a:solidFill>
                <a:effectLst/>
              </a:rPr>
              <a:t> </a:t>
            </a:r>
            <a:r>
              <a:rPr lang="de-DE" sz="1400" dirty="0" err="1">
                <a:solidFill>
                  <a:schemeClr val="tx1"/>
                </a:solidFill>
                <a:effectLst/>
              </a:rPr>
              <a:t>and</a:t>
            </a:r>
            <a:r>
              <a:rPr lang="de-DE" sz="1400" dirty="0">
                <a:solidFill>
                  <a:schemeClr val="tx1"/>
                </a:solidFill>
                <a:effectLst/>
              </a:rPr>
              <a:t> </a:t>
            </a:r>
            <a:r>
              <a:rPr lang="de-DE" sz="1400" dirty="0" err="1">
                <a:solidFill>
                  <a:schemeClr val="tx1"/>
                </a:solidFill>
                <a:effectLst/>
              </a:rPr>
              <a:t>pallet</a:t>
            </a:r>
            <a:r>
              <a:rPr lang="de-DE" sz="1400" dirty="0">
                <a:solidFill>
                  <a:schemeClr val="tx1"/>
                </a:solidFill>
                <a:effectLst/>
              </a:rPr>
              <a:t> </a:t>
            </a:r>
            <a:r>
              <a:rPr lang="de-DE" sz="1400" dirty="0" err="1">
                <a:solidFill>
                  <a:schemeClr val="tx1"/>
                </a:solidFill>
                <a:effectLst/>
              </a:rPr>
              <a:t>conveyer</a:t>
            </a:r>
            <a:endParaRPr lang="de-DE" sz="1400" dirty="0">
              <a:solidFill>
                <a:schemeClr val="tx1"/>
              </a:solidFill>
              <a:effectLst/>
            </a:endParaRPr>
          </a:p>
          <a:p>
            <a:pPr marL="292219" indent="-292219">
              <a:buFontTx/>
              <a:buChar char="-"/>
            </a:pPr>
            <a:endParaRPr lang="de-DE" sz="1700" dirty="0">
              <a:solidFill>
                <a:schemeClr val="tx1"/>
              </a:solidFill>
              <a:effectLst/>
            </a:endParaRPr>
          </a:p>
        </p:txBody>
      </p:sp>
    </p:spTree>
    <p:extLst>
      <p:ext uri="{BB962C8B-B14F-4D97-AF65-F5344CB8AC3E}">
        <p14:creationId xmlns:p14="http://schemas.microsoft.com/office/powerpoint/2010/main" val="1258642194"/>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532963" y="170802"/>
            <a:ext cx="7100049" cy="821430"/>
          </a:xfrm>
        </p:spPr>
        <p:txBody>
          <a:bodyPr>
            <a:normAutofit fontScale="90000"/>
          </a:bodyPr>
          <a:lstStyle/>
          <a:p>
            <a:r>
              <a:rPr lang="de-DE" dirty="0"/>
              <a:t>Wrong Pallet type</a:t>
            </a:r>
            <a:br>
              <a:rPr lang="de-DE" dirty="0"/>
            </a:br>
            <a:r>
              <a:rPr lang="de-DE" dirty="0"/>
              <a:t>American pallet type (48 inch x 40 inch)</a:t>
            </a:r>
            <a:endParaRPr lang="en-US" dirty="0"/>
          </a:p>
        </p:txBody>
      </p:sp>
      <p:pic>
        <p:nvPicPr>
          <p:cNvPr id="7" name="Picture 3" descr="C:\Users\celsberg\Downloads\MC90043253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17" y="70833"/>
            <a:ext cx="957953" cy="9440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ffischl\Pictures\2012-03-14 Palettenbilder\Palettenbilder 017.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254762" y="1077656"/>
            <a:ext cx="4190862" cy="15782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1783976" y="2828535"/>
            <a:ext cx="5683762" cy="571129"/>
          </a:xfrm>
          <a:prstGeom prst="rect">
            <a:avLst/>
          </a:prstGeom>
          <a:noFill/>
        </p:spPr>
        <p:txBody>
          <a:bodyPr wrap="square" lIns="77925" tIns="38963" rIns="77925" bIns="38963" rtlCol="0">
            <a:spAutoFit/>
          </a:bodyPr>
          <a:lstStyle/>
          <a:p>
            <a:r>
              <a:rPr lang="de-DE" sz="1400" dirty="0" err="1">
                <a:solidFill>
                  <a:schemeClr val="tx1"/>
                </a:solidFill>
                <a:effectLst/>
              </a:rPr>
              <a:t>Although</a:t>
            </a:r>
            <a:r>
              <a:rPr lang="de-DE" sz="1400" dirty="0">
                <a:solidFill>
                  <a:schemeClr val="tx1"/>
                </a:solidFill>
                <a:effectLst/>
              </a:rPr>
              <a:t> </a:t>
            </a:r>
            <a:r>
              <a:rPr lang="de-DE" sz="1400" dirty="0" err="1">
                <a:solidFill>
                  <a:schemeClr val="tx1"/>
                </a:solidFill>
                <a:effectLst/>
              </a:rPr>
              <a:t>this</a:t>
            </a:r>
            <a:r>
              <a:rPr lang="de-DE" sz="1400" dirty="0">
                <a:solidFill>
                  <a:schemeClr val="tx1"/>
                </a:solidFill>
                <a:effectLst/>
              </a:rPr>
              <a:t> </a:t>
            </a:r>
            <a:r>
              <a:rPr lang="de-DE" sz="1400" dirty="0" err="1">
                <a:solidFill>
                  <a:schemeClr val="tx1"/>
                </a:solidFill>
                <a:effectLst/>
              </a:rPr>
              <a:t>pallet</a:t>
            </a:r>
            <a:r>
              <a:rPr lang="de-DE" sz="1400" dirty="0">
                <a:solidFill>
                  <a:schemeClr val="tx1"/>
                </a:solidFill>
                <a:effectLst/>
              </a:rPr>
              <a:t>-type </a:t>
            </a:r>
            <a:r>
              <a:rPr lang="de-DE" sz="1400" dirty="0" err="1">
                <a:solidFill>
                  <a:schemeClr val="tx1"/>
                </a:solidFill>
                <a:effectLst/>
              </a:rPr>
              <a:t>has</a:t>
            </a:r>
            <a:r>
              <a:rPr lang="de-DE" sz="1400" dirty="0">
                <a:solidFill>
                  <a:schemeClr val="tx1"/>
                </a:solidFill>
                <a:effectLst/>
              </a:rPr>
              <a:t> </a:t>
            </a:r>
            <a:r>
              <a:rPr lang="de-DE" sz="1400" dirty="0" err="1">
                <a:solidFill>
                  <a:schemeClr val="tx1"/>
                </a:solidFill>
                <a:effectLst/>
              </a:rPr>
              <a:t>the</a:t>
            </a:r>
            <a:r>
              <a:rPr lang="de-DE" sz="1400" dirty="0">
                <a:solidFill>
                  <a:schemeClr val="tx1"/>
                </a:solidFill>
                <a:effectLst/>
              </a:rPr>
              <a:t> </a:t>
            </a:r>
            <a:r>
              <a:rPr lang="de-DE" sz="1400" dirty="0" err="1">
                <a:solidFill>
                  <a:schemeClr val="tx1"/>
                </a:solidFill>
                <a:effectLst/>
              </a:rPr>
              <a:t>right</a:t>
            </a:r>
            <a:r>
              <a:rPr lang="de-DE" sz="1400" dirty="0">
                <a:solidFill>
                  <a:schemeClr val="tx1"/>
                </a:solidFill>
                <a:effectLst/>
              </a:rPr>
              <a:t> </a:t>
            </a:r>
            <a:r>
              <a:rPr lang="de-DE" sz="1400" dirty="0" err="1">
                <a:solidFill>
                  <a:schemeClr val="tx1"/>
                </a:solidFill>
                <a:effectLst/>
              </a:rPr>
              <a:t>size</a:t>
            </a:r>
            <a:r>
              <a:rPr lang="de-DE" sz="1400" dirty="0">
                <a:solidFill>
                  <a:schemeClr val="tx1"/>
                </a:solidFill>
                <a:effectLst/>
              </a:rPr>
              <a:t> </a:t>
            </a:r>
            <a:r>
              <a:rPr lang="de-DE" sz="1400" dirty="0" err="1">
                <a:solidFill>
                  <a:schemeClr val="tx1"/>
                </a:solidFill>
                <a:effectLst/>
              </a:rPr>
              <a:t>it‘s</a:t>
            </a:r>
            <a:r>
              <a:rPr lang="de-DE" sz="1400" dirty="0">
                <a:solidFill>
                  <a:schemeClr val="tx1"/>
                </a:solidFill>
                <a:effectLst/>
              </a:rPr>
              <a:t> not </a:t>
            </a:r>
            <a:r>
              <a:rPr lang="de-DE" sz="1400" dirty="0" err="1">
                <a:solidFill>
                  <a:schemeClr val="tx1"/>
                </a:solidFill>
                <a:effectLst/>
              </a:rPr>
              <a:t>usable</a:t>
            </a:r>
            <a:r>
              <a:rPr lang="de-DE" sz="1400" dirty="0">
                <a:solidFill>
                  <a:schemeClr val="tx1"/>
                </a:solidFill>
                <a:effectLst/>
              </a:rPr>
              <a:t> </a:t>
            </a:r>
            <a:r>
              <a:rPr lang="de-DE" sz="1400" dirty="0" err="1">
                <a:solidFill>
                  <a:schemeClr val="tx1"/>
                </a:solidFill>
                <a:effectLst/>
              </a:rPr>
              <a:t>because</a:t>
            </a:r>
            <a:r>
              <a:rPr lang="de-DE" sz="1400" dirty="0">
                <a:solidFill>
                  <a:schemeClr val="tx1"/>
                </a:solidFill>
                <a:effectLst/>
              </a:rPr>
              <a:t> </a:t>
            </a:r>
            <a:r>
              <a:rPr lang="de-DE" sz="1400" dirty="0" err="1">
                <a:solidFill>
                  <a:schemeClr val="tx1"/>
                </a:solidFill>
                <a:effectLst/>
              </a:rPr>
              <a:t>of</a:t>
            </a:r>
            <a:r>
              <a:rPr lang="de-DE" sz="1400" dirty="0">
                <a:solidFill>
                  <a:schemeClr val="tx1"/>
                </a:solidFill>
                <a:effectLst/>
              </a:rPr>
              <a:t> </a:t>
            </a:r>
            <a:r>
              <a:rPr lang="de-DE" sz="1400" dirty="0" err="1">
                <a:solidFill>
                  <a:schemeClr val="tx1"/>
                </a:solidFill>
                <a:effectLst/>
              </a:rPr>
              <a:t>the</a:t>
            </a:r>
            <a:r>
              <a:rPr lang="de-DE" sz="1400" dirty="0">
                <a:solidFill>
                  <a:schemeClr val="tx1"/>
                </a:solidFill>
                <a:effectLst/>
              </a:rPr>
              <a:t> </a:t>
            </a:r>
            <a:r>
              <a:rPr lang="de-DE" sz="1400" dirty="0" err="1">
                <a:solidFill>
                  <a:schemeClr val="tx1"/>
                </a:solidFill>
                <a:effectLst/>
              </a:rPr>
              <a:t>construction</a:t>
            </a:r>
            <a:r>
              <a:rPr lang="de-DE" sz="1400" dirty="0">
                <a:solidFill>
                  <a:schemeClr val="tx1"/>
                </a:solidFill>
                <a:effectLst/>
              </a:rPr>
              <a:t> (not </a:t>
            </a:r>
            <a:r>
              <a:rPr lang="de-DE" sz="1400" dirty="0" err="1">
                <a:solidFill>
                  <a:schemeClr val="tx1"/>
                </a:solidFill>
                <a:effectLst/>
              </a:rPr>
              <a:t>the</a:t>
            </a:r>
            <a:r>
              <a:rPr lang="de-DE" sz="1400" dirty="0">
                <a:solidFill>
                  <a:schemeClr val="tx1"/>
                </a:solidFill>
                <a:effectLst/>
              </a:rPr>
              <a:t> same </a:t>
            </a:r>
            <a:r>
              <a:rPr lang="de-DE" sz="1400" dirty="0" err="1">
                <a:solidFill>
                  <a:schemeClr val="tx1"/>
                </a:solidFill>
                <a:effectLst/>
              </a:rPr>
              <a:t>like</a:t>
            </a:r>
            <a:r>
              <a:rPr lang="de-DE" sz="1400" dirty="0">
                <a:solidFill>
                  <a:schemeClr val="tx1"/>
                </a:solidFill>
                <a:effectLst/>
              </a:rPr>
              <a:t> an Euro-</a:t>
            </a:r>
            <a:r>
              <a:rPr lang="de-DE" sz="1400" dirty="0" err="1">
                <a:solidFill>
                  <a:schemeClr val="tx1"/>
                </a:solidFill>
                <a:effectLst/>
              </a:rPr>
              <a:t>pallet</a:t>
            </a:r>
            <a:r>
              <a:rPr lang="de-DE" sz="1800" dirty="0">
                <a:solidFill>
                  <a:schemeClr val="tx1"/>
                </a:solidFill>
                <a:effectLst/>
              </a:rPr>
              <a:t>) </a:t>
            </a:r>
          </a:p>
        </p:txBody>
      </p:sp>
      <p:sp>
        <p:nvSpPr>
          <p:cNvPr id="12" name="Textfeld 11"/>
          <p:cNvSpPr txBox="1"/>
          <p:nvPr/>
        </p:nvSpPr>
        <p:spPr>
          <a:xfrm>
            <a:off x="1898633" y="3399664"/>
            <a:ext cx="5499272" cy="1632959"/>
          </a:xfrm>
          <a:prstGeom prst="rect">
            <a:avLst/>
          </a:prstGeom>
          <a:noFill/>
        </p:spPr>
        <p:txBody>
          <a:bodyPr wrap="square" lIns="77925" tIns="38963" rIns="77925" bIns="38963" rtlCol="0">
            <a:spAutoFit/>
          </a:bodyPr>
          <a:lstStyle/>
          <a:p>
            <a:r>
              <a:rPr lang="de-DE" sz="1400" dirty="0">
                <a:solidFill>
                  <a:schemeClr val="tx1"/>
                </a:solidFill>
                <a:effectLst/>
              </a:rPr>
              <a:t>Problems:</a:t>
            </a:r>
          </a:p>
          <a:p>
            <a:pPr marL="292219" indent="-292219">
              <a:buFontTx/>
              <a:buChar char="-"/>
            </a:pPr>
            <a:r>
              <a:rPr lang="de-DE" sz="1400" dirty="0" err="1">
                <a:solidFill>
                  <a:schemeClr val="tx1"/>
                </a:solidFill>
                <a:effectLst/>
              </a:rPr>
              <a:t>No</a:t>
            </a:r>
            <a:r>
              <a:rPr lang="de-DE" sz="1400" dirty="0">
                <a:solidFill>
                  <a:schemeClr val="tx1"/>
                </a:solidFill>
                <a:effectLst/>
              </a:rPr>
              <a:t> </a:t>
            </a:r>
            <a:r>
              <a:rPr lang="de-DE" sz="1400" dirty="0" err="1">
                <a:solidFill>
                  <a:schemeClr val="tx1"/>
                </a:solidFill>
                <a:effectLst/>
              </a:rPr>
              <a:t>bottom</a:t>
            </a:r>
            <a:r>
              <a:rPr lang="de-DE" sz="1400" dirty="0">
                <a:solidFill>
                  <a:schemeClr val="tx1"/>
                </a:solidFill>
                <a:effectLst/>
              </a:rPr>
              <a:t> </a:t>
            </a:r>
            <a:r>
              <a:rPr lang="de-DE" sz="1400" dirty="0" err="1">
                <a:solidFill>
                  <a:schemeClr val="tx1"/>
                </a:solidFill>
                <a:effectLst/>
              </a:rPr>
              <a:t>runner</a:t>
            </a:r>
            <a:r>
              <a:rPr lang="de-DE" sz="1400" dirty="0">
                <a:solidFill>
                  <a:schemeClr val="tx1"/>
                </a:solidFill>
                <a:effectLst/>
              </a:rPr>
              <a:t> on </a:t>
            </a:r>
            <a:r>
              <a:rPr lang="de-DE" sz="1400" dirty="0" err="1">
                <a:solidFill>
                  <a:schemeClr val="tx1"/>
                </a:solidFill>
                <a:effectLst/>
              </a:rPr>
              <a:t>the</a:t>
            </a:r>
            <a:r>
              <a:rPr lang="de-DE" sz="1400" dirty="0">
                <a:solidFill>
                  <a:schemeClr val="tx1"/>
                </a:solidFill>
                <a:effectLst/>
              </a:rPr>
              <a:t> </a:t>
            </a:r>
            <a:r>
              <a:rPr lang="de-DE" sz="1400" dirty="0" err="1">
                <a:solidFill>
                  <a:schemeClr val="tx1"/>
                </a:solidFill>
                <a:effectLst/>
              </a:rPr>
              <a:t>long</a:t>
            </a:r>
            <a:r>
              <a:rPr lang="de-DE" sz="1400" dirty="0">
                <a:solidFill>
                  <a:schemeClr val="tx1"/>
                </a:solidFill>
                <a:effectLst/>
              </a:rPr>
              <a:t> </a:t>
            </a:r>
            <a:r>
              <a:rPr lang="de-DE" sz="1400" dirty="0" err="1">
                <a:solidFill>
                  <a:schemeClr val="tx1"/>
                </a:solidFill>
                <a:effectLst/>
              </a:rPr>
              <a:t>side</a:t>
            </a:r>
            <a:r>
              <a:rPr lang="de-DE" sz="1400" dirty="0">
                <a:solidFill>
                  <a:schemeClr val="tx1"/>
                </a:solidFill>
                <a:effectLst/>
              </a:rPr>
              <a:t> </a:t>
            </a:r>
            <a:r>
              <a:rPr lang="de-DE" sz="1400" dirty="0" err="1">
                <a:solidFill>
                  <a:schemeClr val="tx1"/>
                </a:solidFill>
                <a:effectLst/>
              </a:rPr>
              <a:t>of</a:t>
            </a:r>
            <a:r>
              <a:rPr lang="de-DE" sz="1400" dirty="0">
                <a:solidFill>
                  <a:schemeClr val="tx1"/>
                </a:solidFill>
                <a:effectLst/>
              </a:rPr>
              <a:t> </a:t>
            </a:r>
            <a:r>
              <a:rPr lang="de-DE" sz="1400" dirty="0" err="1">
                <a:solidFill>
                  <a:schemeClr val="tx1"/>
                </a:solidFill>
                <a:effectLst/>
              </a:rPr>
              <a:t>the</a:t>
            </a:r>
            <a:r>
              <a:rPr lang="de-DE" sz="1400" dirty="0">
                <a:solidFill>
                  <a:schemeClr val="tx1"/>
                </a:solidFill>
                <a:effectLst/>
              </a:rPr>
              <a:t> </a:t>
            </a:r>
            <a:r>
              <a:rPr lang="de-DE" sz="1400" dirty="0" err="1">
                <a:solidFill>
                  <a:schemeClr val="tx1"/>
                </a:solidFill>
                <a:effectLst/>
              </a:rPr>
              <a:t>pallet</a:t>
            </a:r>
            <a:endParaRPr lang="de-DE" sz="1400" dirty="0">
              <a:solidFill>
                <a:schemeClr val="tx1"/>
              </a:solidFill>
              <a:effectLst/>
            </a:endParaRPr>
          </a:p>
          <a:p>
            <a:pPr marL="292219" indent="-292219">
              <a:buFontTx/>
              <a:buChar char="-"/>
            </a:pPr>
            <a:r>
              <a:rPr lang="de-DE" sz="1400" dirty="0" err="1">
                <a:solidFill>
                  <a:schemeClr val="tx1"/>
                </a:solidFill>
                <a:effectLst/>
              </a:rPr>
              <a:t>No</a:t>
            </a:r>
            <a:r>
              <a:rPr lang="de-DE" sz="1400" dirty="0">
                <a:solidFill>
                  <a:schemeClr val="tx1"/>
                </a:solidFill>
                <a:effectLst/>
              </a:rPr>
              <a:t> </a:t>
            </a:r>
            <a:r>
              <a:rPr lang="de-DE" sz="1400" dirty="0" err="1">
                <a:solidFill>
                  <a:schemeClr val="tx1"/>
                </a:solidFill>
                <a:effectLst/>
              </a:rPr>
              <a:t>access</a:t>
            </a:r>
            <a:r>
              <a:rPr lang="de-DE" sz="1400" dirty="0">
                <a:solidFill>
                  <a:schemeClr val="tx1"/>
                </a:solidFill>
                <a:effectLst/>
              </a:rPr>
              <a:t> </a:t>
            </a:r>
            <a:r>
              <a:rPr lang="de-DE" sz="1400" dirty="0" err="1">
                <a:solidFill>
                  <a:schemeClr val="tx1"/>
                </a:solidFill>
                <a:effectLst/>
              </a:rPr>
              <a:t>openings</a:t>
            </a:r>
            <a:r>
              <a:rPr lang="de-DE" sz="1400" dirty="0">
                <a:solidFill>
                  <a:schemeClr val="tx1"/>
                </a:solidFill>
                <a:effectLst/>
              </a:rPr>
              <a:t> on </a:t>
            </a:r>
            <a:r>
              <a:rPr lang="de-DE" sz="1400" dirty="0" err="1">
                <a:solidFill>
                  <a:schemeClr val="tx1"/>
                </a:solidFill>
                <a:effectLst/>
              </a:rPr>
              <a:t>the</a:t>
            </a:r>
            <a:r>
              <a:rPr lang="de-DE" sz="1400" dirty="0">
                <a:solidFill>
                  <a:schemeClr val="tx1"/>
                </a:solidFill>
                <a:effectLst/>
              </a:rPr>
              <a:t> </a:t>
            </a:r>
            <a:r>
              <a:rPr lang="de-DE" sz="1400" dirty="0" err="1">
                <a:solidFill>
                  <a:schemeClr val="tx1"/>
                </a:solidFill>
                <a:effectLst/>
              </a:rPr>
              <a:t>long</a:t>
            </a:r>
            <a:r>
              <a:rPr lang="de-DE" sz="1400" dirty="0">
                <a:solidFill>
                  <a:schemeClr val="tx1"/>
                </a:solidFill>
                <a:effectLst/>
              </a:rPr>
              <a:t> </a:t>
            </a:r>
            <a:r>
              <a:rPr lang="de-DE" sz="1400" dirty="0" err="1">
                <a:solidFill>
                  <a:schemeClr val="tx1"/>
                </a:solidFill>
                <a:effectLst/>
              </a:rPr>
              <a:t>side</a:t>
            </a:r>
            <a:r>
              <a:rPr lang="de-DE" sz="1400" dirty="0">
                <a:solidFill>
                  <a:schemeClr val="tx1"/>
                </a:solidFill>
                <a:effectLst/>
              </a:rPr>
              <a:t> </a:t>
            </a:r>
            <a:r>
              <a:rPr lang="de-DE" sz="1400" dirty="0" err="1">
                <a:solidFill>
                  <a:schemeClr val="tx1"/>
                </a:solidFill>
                <a:effectLst/>
              </a:rPr>
              <a:t>of</a:t>
            </a:r>
            <a:r>
              <a:rPr lang="de-DE" sz="1400" dirty="0">
                <a:solidFill>
                  <a:schemeClr val="tx1"/>
                </a:solidFill>
                <a:effectLst/>
              </a:rPr>
              <a:t> </a:t>
            </a:r>
            <a:r>
              <a:rPr lang="de-DE" sz="1400" dirty="0" err="1">
                <a:solidFill>
                  <a:schemeClr val="tx1"/>
                </a:solidFill>
                <a:effectLst/>
              </a:rPr>
              <a:t>the</a:t>
            </a:r>
            <a:r>
              <a:rPr lang="de-DE" sz="1400" dirty="0">
                <a:solidFill>
                  <a:schemeClr val="tx1"/>
                </a:solidFill>
                <a:effectLst/>
              </a:rPr>
              <a:t> </a:t>
            </a:r>
            <a:r>
              <a:rPr lang="de-DE" sz="1400" dirty="0" err="1">
                <a:solidFill>
                  <a:schemeClr val="tx1"/>
                </a:solidFill>
                <a:effectLst/>
              </a:rPr>
              <a:t>pallet</a:t>
            </a:r>
            <a:endParaRPr lang="de-DE" sz="1400" dirty="0">
              <a:solidFill>
                <a:schemeClr val="tx1"/>
              </a:solidFill>
              <a:effectLst/>
            </a:endParaRPr>
          </a:p>
          <a:p>
            <a:pPr marL="292219" indent="-292219">
              <a:buFontTx/>
              <a:buChar char="-"/>
            </a:pPr>
            <a:r>
              <a:rPr lang="de-DE" sz="1400" dirty="0" err="1">
                <a:solidFill>
                  <a:schemeClr val="tx1"/>
                </a:solidFill>
                <a:effectLst/>
              </a:rPr>
              <a:t>Pallet</a:t>
            </a:r>
            <a:r>
              <a:rPr lang="de-DE" sz="1400" dirty="0">
                <a:solidFill>
                  <a:schemeClr val="tx1"/>
                </a:solidFill>
                <a:effectLst/>
              </a:rPr>
              <a:t>-type </a:t>
            </a:r>
            <a:r>
              <a:rPr lang="de-DE" sz="1400" dirty="0" err="1">
                <a:solidFill>
                  <a:schemeClr val="tx1"/>
                </a:solidFill>
                <a:effectLst/>
              </a:rPr>
              <a:t>doesn‘t</a:t>
            </a:r>
            <a:r>
              <a:rPr lang="de-DE" sz="1400" dirty="0">
                <a:solidFill>
                  <a:schemeClr val="tx1"/>
                </a:solidFill>
                <a:effectLst/>
              </a:rPr>
              <a:t> fit </a:t>
            </a:r>
            <a:r>
              <a:rPr lang="de-DE" sz="1400" dirty="0" err="1">
                <a:solidFill>
                  <a:schemeClr val="tx1"/>
                </a:solidFill>
                <a:effectLst/>
              </a:rPr>
              <a:t>with</a:t>
            </a:r>
            <a:r>
              <a:rPr lang="de-DE" sz="1400" dirty="0">
                <a:solidFill>
                  <a:schemeClr val="tx1"/>
                </a:solidFill>
                <a:effectLst/>
              </a:rPr>
              <a:t> </a:t>
            </a:r>
            <a:r>
              <a:rPr lang="de-DE" sz="1400" dirty="0" err="1">
                <a:solidFill>
                  <a:schemeClr val="tx1"/>
                </a:solidFill>
                <a:effectLst/>
              </a:rPr>
              <a:t>the</a:t>
            </a:r>
            <a:r>
              <a:rPr lang="de-DE" sz="1400" dirty="0">
                <a:solidFill>
                  <a:schemeClr val="tx1"/>
                </a:solidFill>
                <a:effectLst/>
              </a:rPr>
              <a:t> </a:t>
            </a:r>
            <a:r>
              <a:rPr lang="de-DE" sz="1400" dirty="0" err="1">
                <a:solidFill>
                  <a:schemeClr val="tx1"/>
                </a:solidFill>
                <a:effectLst/>
              </a:rPr>
              <a:t>picking</a:t>
            </a:r>
            <a:r>
              <a:rPr lang="de-DE" sz="1400" dirty="0">
                <a:solidFill>
                  <a:schemeClr val="tx1"/>
                </a:solidFill>
                <a:effectLst/>
              </a:rPr>
              <a:t> </a:t>
            </a:r>
            <a:r>
              <a:rPr lang="de-DE" sz="1400" dirty="0" err="1">
                <a:solidFill>
                  <a:schemeClr val="tx1"/>
                </a:solidFill>
                <a:effectLst/>
              </a:rPr>
              <a:t>modul</a:t>
            </a:r>
            <a:r>
              <a:rPr lang="de-DE" sz="1400" dirty="0">
                <a:solidFill>
                  <a:schemeClr val="tx1"/>
                </a:solidFill>
                <a:effectLst/>
              </a:rPr>
              <a:t> </a:t>
            </a:r>
            <a:r>
              <a:rPr lang="de-DE" sz="1400" dirty="0" err="1">
                <a:solidFill>
                  <a:schemeClr val="tx1"/>
                </a:solidFill>
                <a:effectLst/>
              </a:rPr>
              <a:t>and</a:t>
            </a:r>
            <a:r>
              <a:rPr lang="de-DE" sz="1400" dirty="0">
                <a:solidFill>
                  <a:schemeClr val="tx1"/>
                </a:solidFill>
                <a:effectLst/>
              </a:rPr>
              <a:t> </a:t>
            </a:r>
            <a:r>
              <a:rPr lang="de-DE" sz="1400" dirty="0" err="1">
                <a:solidFill>
                  <a:schemeClr val="tx1"/>
                </a:solidFill>
                <a:effectLst/>
              </a:rPr>
              <a:t>pallet</a:t>
            </a:r>
            <a:r>
              <a:rPr lang="de-DE" sz="1400" dirty="0">
                <a:solidFill>
                  <a:schemeClr val="tx1"/>
                </a:solidFill>
                <a:effectLst/>
              </a:rPr>
              <a:t> </a:t>
            </a:r>
            <a:r>
              <a:rPr lang="de-DE" sz="1400" dirty="0" err="1">
                <a:solidFill>
                  <a:schemeClr val="tx1"/>
                </a:solidFill>
                <a:effectLst/>
              </a:rPr>
              <a:t>conveyer</a:t>
            </a:r>
            <a:endParaRPr lang="de-DE" sz="1400" dirty="0">
              <a:solidFill>
                <a:schemeClr val="tx1"/>
              </a:solidFill>
              <a:effectLst/>
            </a:endParaRPr>
          </a:p>
          <a:p>
            <a:pPr marL="292219" indent="-292219">
              <a:buFontTx/>
              <a:buChar char="-"/>
            </a:pPr>
            <a:r>
              <a:rPr lang="de-DE" sz="1400" dirty="0" err="1">
                <a:solidFill>
                  <a:schemeClr val="tx1"/>
                </a:solidFill>
                <a:effectLst/>
              </a:rPr>
              <a:t>They</a:t>
            </a:r>
            <a:r>
              <a:rPr lang="de-DE" sz="1400" dirty="0">
                <a:solidFill>
                  <a:schemeClr val="tx1"/>
                </a:solidFill>
                <a:effectLst/>
              </a:rPr>
              <a:t> </a:t>
            </a:r>
            <a:r>
              <a:rPr lang="de-DE" sz="1400" dirty="0" err="1">
                <a:solidFill>
                  <a:schemeClr val="tx1"/>
                </a:solidFill>
                <a:effectLst/>
              </a:rPr>
              <a:t>get</a:t>
            </a:r>
            <a:r>
              <a:rPr lang="de-DE" sz="1400" dirty="0">
                <a:solidFill>
                  <a:schemeClr val="tx1"/>
                </a:solidFill>
                <a:effectLst/>
              </a:rPr>
              <a:t> </a:t>
            </a:r>
            <a:r>
              <a:rPr lang="de-DE" sz="1400" dirty="0" err="1">
                <a:solidFill>
                  <a:schemeClr val="tx1"/>
                </a:solidFill>
                <a:effectLst/>
              </a:rPr>
              <a:t>damaged</a:t>
            </a:r>
            <a:endParaRPr lang="de-DE" sz="1400" dirty="0">
              <a:solidFill>
                <a:schemeClr val="tx1"/>
              </a:solidFill>
              <a:effectLst/>
            </a:endParaRPr>
          </a:p>
          <a:p>
            <a:pPr marL="292219" indent="-292219">
              <a:buFontTx/>
              <a:buChar char="-"/>
            </a:pPr>
            <a:endParaRPr lang="de-DE" sz="1700" dirty="0">
              <a:solidFill>
                <a:schemeClr val="tx1"/>
              </a:solidFill>
              <a:effectLst/>
            </a:endParaRPr>
          </a:p>
        </p:txBody>
      </p:sp>
    </p:spTree>
    <p:extLst>
      <p:ext uri="{BB962C8B-B14F-4D97-AF65-F5344CB8AC3E}">
        <p14:creationId xmlns:p14="http://schemas.microsoft.com/office/powerpoint/2010/main" val="2915957373"/>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532963" y="170802"/>
            <a:ext cx="7100049" cy="821430"/>
          </a:xfrm>
        </p:spPr>
        <p:txBody>
          <a:bodyPr>
            <a:normAutofit fontScale="90000"/>
          </a:bodyPr>
          <a:lstStyle/>
          <a:p>
            <a:r>
              <a:rPr lang="de-DE" dirty="0" err="1"/>
              <a:t>Wrong</a:t>
            </a:r>
            <a:r>
              <a:rPr lang="de-DE" dirty="0"/>
              <a:t> </a:t>
            </a:r>
            <a:r>
              <a:rPr lang="de-DE" dirty="0" err="1"/>
              <a:t>Pallet</a:t>
            </a:r>
            <a:r>
              <a:rPr lang="de-DE" dirty="0"/>
              <a:t> type</a:t>
            </a:r>
            <a:br>
              <a:rPr lang="de-DE" dirty="0"/>
            </a:br>
            <a:r>
              <a:rPr lang="de-DE" dirty="0"/>
              <a:t>,,</a:t>
            </a:r>
            <a:r>
              <a:rPr lang="de-DE" dirty="0" err="1"/>
              <a:t>pressboard-pallet</a:t>
            </a:r>
            <a:r>
              <a:rPr lang="de-DE" dirty="0"/>
              <a:t>‘‘</a:t>
            </a:r>
            <a:endParaRPr lang="en-US" dirty="0"/>
          </a:p>
        </p:txBody>
      </p:sp>
      <p:pic>
        <p:nvPicPr>
          <p:cNvPr id="7" name="Picture 3" descr="C:\Users\celsberg\Downloads\MC90043253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52" y="70833"/>
            <a:ext cx="957953" cy="9440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ffischl\Pictures\2012-03-15 Palettenqualität\Palettenqualität 002.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62724" y="1120594"/>
            <a:ext cx="4391864" cy="1910309"/>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1314644" y="3200080"/>
            <a:ext cx="5888024" cy="1371349"/>
          </a:xfrm>
          <a:prstGeom prst="rect">
            <a:avLst/>
          </a:prstGeom>
          <a:noFill/>
        </p:spPr>
        <p:txBody>
          <a:bodyPr wrap="square" lIns="77925" tIns="38963" rIns="77925" bIns="38963" rtlCol="0">
            <a:spAutoFit/>
          </a:bodyPr>
          <a:lstStyle/>
          <a:p>
            <a:r>
              <a:rPr lang="de-DE" sz="1400" dirty="0">
                <a:solidFill>
                  <a:schemeClr val="tx1"/>
                </a:solidFill>
                <a:effectLst/>
              </a:rPr>
              <a:t>Problems:</a:t>
            </a:r>
          </a:p>
          <a:p>
            <a:pPr marL="292219" indent="-292219">
              <a:buFontTx/>
              <a:buChar char="-"/>
            </a:pPr>
            <a:r>
              <a:rPr lang="de-DE" sz="1400" dirty="0" err="1">
                <a:solidFill>
                  <a:schemeClr val="tx1"/>
                </a:solidFill>
                <a:effectLst/>
              </a:rPr>
              <a:t>No</a:t>
            </a:r>
            <a:r>
              <a:rPr lang="de-DE" sz="1400" dirty="0">
                <a:solidFill>
                  <a:schemeClr val="tx1"/>
                </a:solidFill>
                <a:effectLst/>
              </a:rPr>
              <a:t> </a:t>
            </a:r>
            <a:r>
              <a:rPr lang="de-DE" sz="1400" dirty="0" err="1">
                <a:solidFill>
                  <a:schemeClr val="tx1"/>
                </a:solidFill>
                <a:effectLst/>
              </a:rPr>
              <a:t>bottom</a:t>
            </a:r>
            <a:r>
              <a:rPr lang="de-DE" sz="1400" dirty="0">
                <a:solidFill>
                  <a:schemeClr val="tx1"/>
                </a:solidFill>
                <a:effectLst/>
              </a:rPr>
              <a:t> </a:t>
            </a:r>
            <a:r>
              <a:rPr lang="de-DE" sz="1400" dirty="0" err="1">
                <a:solidFill>
                  <a:schemeClr val="tx1"/>
                </a:solidFill>
                <a:effectLst/>
              </a:rPr>
              <a:t>runners</a:t>
            </a:r>
            <a:endParaRPr lang="de-DE" sz="1400" dirty="0">
              <a:solidFill>
                <a:schemeClr val="tx1"/>
              </a:solidFill>
              <a:effectLst/>
            </a:endParaRPr>
          </a:p>
          <a:p>
            <a:pPr marL="292219" indent="-292219">
              <a:buFontTx/>
              <a:buChar char="-"/>
            </a:pPr>
            <a:r>
              <a:rPr lang="de-DE" sz="1400" dirty="0" err="1">
                <a:solidFill>
                  <a:schemeClr val="tx1"/>
                </a:solidFill>
                <a:effectLst/>
              </a:rPr>
              <a:t>stability</a:t>
            </a:r>
            <a:endParaRPr lang="de-DE" sz="1400" dirty="0">
              <a:solidFill>
                <a:schemeClr val="tx1"/>
              </a:solidFill>
              <a:effectLst/>
            </a:endParaRPr>
          </a:p>
          <a:p>
            <a:pPr marL="292219" indent="-292219">
              <a:buFontTx/>
              <a:buChar char="-"/>
            </a:pPr>
            <a:r>
              <a:rPr lang="de-DE" sz="1400" dirty="0" err="1">
                <a:solidFill>
                  <a:schemeClr val="tx1"/>
                </a:solidFill>
                <a:effectLst/>
              </a:rPr>
              <a:t>Pallet</a:t>
            </a:r>
            <a:r>
              <a:rPr lang="de-DE" sz="1400" dirty="0">
                <a:solidFill>
                  <a:schemeClr val="tx1"/>
                </a:solidFill>
                <a:effectLst/>
              </a:rPr>
              <a:t>-type </a:t>
            </a:r>
            <a:r>
              <a:rPr lang="de-DE" sz="1400" dirty="0" err="1">
                <a:solidFill>
                  <a:schemeClr val="tx1"/>
                </a:solidFill>
                <a:effectLst/>
              </a:rPr>
              <a:t>doesn‘t</a:t>
            </a:r>
            <a:r>
              <a:rPr lang="de-DE" sz="1400" dirty="0">
                <a:solidFill>
                  <a:schemeClr val="tx1"/>
                </a:solidFill>
                <a:effectLst/>
              </a:rPr>
              <a:t> fit </a:t>
            </a:r>
            <a:r>
              <a:rPr lang="de-DE" sz="1400" dirty="0" err="1">
                <a:solidFill>
                  <a:schemeClr val="tx1"/>
                </a:solidFill>
                <a:effectLst/>
              </a:rPr>
              <a:t>with</a:t>
            </a:r>
            <a:r>
              <a:rPr lang="de-DE" sz="1400" dirty="0">
                <a:solidFill>
                  <a:schemeClr val="tx1"/>
                </a:solidFill>
                <a:effectLst/>
              </a:rPr>
              <a:t> </a:t>
            </a:r>
            <a:r>
              <a:rPr lang="de-DE" sz="1400" dirty="0" err="1">
                <a:solidFill>
                  <a:schemeClr val="tx1"/>
                </a:solidFill>
                <a:effectLst/>
              </a:rPr>
              <a:t>the</a:t>
            </a:r>
            <a:r>
              <a:rPr lang="de-DE" sz="1400" dirty="0">
                <a:solidFill>
                  <a:schemeClr val="tx1"/>
                </a:solidFill>
                <a:effectLst/>
              </a:rPr>
              <a:t> </a:t>
            </a:r>
            <a:r>
              <a:rPr lang="de-DE" sz="1400" dirty="0" err="1">
                <a:solidFill>
                  <a:schemeClr val="tx1"/>
                </a:solidFill>
                <a:effectLst/>
              </a:rPr>
              <a:t>picking</a:t>
            </a:r>
            <a:r>
              <a:rPr lang="de-DE" sz="1400" dirty="0">
                <a:solidFill>
                  <a:schemeClr val="tx1"/>
                </a:solidFill>
                <a:effectLst/>
              </a:rPr>
              <a:t> </a:t>
            </a:r>
            <a:r>
              <a:rPr lang="de-DE" sz="1400" dirty="0" err="1">
                <a:solidFill>
                  <a:schemeClr val="tx1"/>
                </a:solidFill>
                <a:effectLst/>
              </a:rPr>
              <a:t>modul</a:t>
            </a:r>
            <a:r>
              <a:rPr lang="de-DE" sz="1400" dirty="0">
                <a:solidFill>
                  <a:schemeClr val="tx1"/>
                </a:solidFill>
                <a:effectLst/>
              </a:rPr>
              <a:t>, </a:t>
            </a:r>
            <a:r>
              <a:rPr lang="de-DE" sz="1400" dirty="0" err="1">
                <a:solidFill>
                  <a:schemeClr val="tx1"/>
                </a:solidFill>
                <a:effectLst/>
              </a:rPr>
              <a:t>the</a:t>
            </a:r>
            <a:r>
              <a:rPr lang="de-DE" sz="1400" dirty="0">
                <a:solidFill>
                  <a:schemeClr val="tx1"/>
                </a:solidFill>
                <a:effectLst/>
              </a:rPr>
              <a:t> </a:t>
            </a:r>
            <a:r>
              <a:rPr lang="de-DE" sz="1400" dirty="0" err="1">
                <a:solidFill>
                  <a:schemeClr val="tx1"/>
                </a:solidFill>
                <a:effectLst/>
              </a:rPr>
              <a:t>racks</a:t>
            </a:r>
            <a:r>
              <a:rPr lang="de-DE" sz="1400" dirty="0">
                <a:solidFill>
                  <a:schemeClr val="tx1"/>
                </a:solidFill>
                <a:effectLst/>
              </a:rPr>
              <a:t> </a:t>
            </a:r>
            <a:r>
              <a:rPr lang="de-DE" sz="1400" dirty="0" err="1">
                <a:solidFill>
                  <a:schemeClr val="tx1"/>
                </a:solidFill>
                <a:effectLst/>
              </a:rPr>
              <a:t>and</a:t>
            </a:r>
            <a:r>
              <a:rPr lang="de-DE" sz="1400" dirty="0">
                <a:solidFill>
                  <a:schemeClr val="tx1"/>
                </a:solidFill>
                <a:effectLst/>
              </a:rPr>
              <a:t> </a:t>
            </a:r>
            <a:r>
              <a:rPr lang="de-DE" sz="1400" dirty="0" err="1">
                <a:solidFill>
                  <a:schemeClr val="tx1"/>
                </a:solidFill>
                <a:effectLst/>
              </a:rPr>
              <a:t>the</a:t>
            </a:r>
            <a:r>
              <a:rPr lang="de-DE" sz="1400" dirty="0">
                <a:solidFill>
                  <a:schemeClr val="tx1"/>
                </a:solidFill>
                <a:effectLst/>
              </a:rPr>
              <a:t> </a:t>
            </a:r>
            <a:r>
              <a:rPr lang="de-DE" sz="1400" dirty="0" err="1">
                <a:solidFill>
                  <a:schemeClr val="tx1"/>
                </a:solidFill>
                <a:effectLst/>
              </a:rPr>
              <a:t>pallet</a:t>
            </a:r>
            <a:r>
              <a:rPr lang="de-DE" sz="1400" dirty="0">
                <a:solidFill>
                  <a:schemeClr val="tx1"/>
                </a:solidFill>
                <a:effectLst/>
              </a:rPr>
              <a:t> </a:t>
            </a:r>
            <a:r>
              <a:rPr lang="de-DE" sz="1400" dirty="0" err="1">
                <a:solidFill>
                  <a:schemeClr val="tx1"/>
                </a:solidFill>
                <a:effectLst/>
              </a:rPr>
              <a:t>conveyer</a:t>
            </a:r>
            <a:endParaRPr lang="de-DE" sz="1400" dirty="0">
              <a:solidFill>
                <a:schemeClr val="tx1"/>
              </a:solidFill>
              <a:effectLst/>
            </a:endParaRPr>
          </a:p>
          <a:p>
            <a:pPr marL="292219" indent="-292219">
              <a:buFontTx/>
              <a:buChar char="-"/>
            </a:pPr>
            <a:r>
              <a:rPr lang="de-DE" sz="1400" dirty="0" err="1">
                <a:solidFill>
                  <a:schemeClr val="tx1"/>
                </a:solidFill>
                <a:effectLst/>
              </a:rPr>
              <a:t>Wrong</a:t>
            </a:r>
            <a:r>
              <a:rPr lang="de-DE" sz="1400" dirty="0">
                <a:solidFill>
                  <a:schemeClr val="tx1"/>
                </a:solidFill>
                <a:effectLst/>
              </a:rPr>
              <a:t> material</a:t>
            </a:r>
          </a:p>
        </p:txBody>
      </p:sp>
    </p:spTree>
    <p:extLst>
      <p:ext uri="{BB962C8B-B14F-4D97-AF65-F5344CB8AC3E}">
        <p14:creationId xmlns:p14="http://schemas.microsoft.com/office/powerpoint/2010/main" val="2367867527"/>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p:cNvSpPr>
            <a:spLocks noGrp="1"/>
          </p:cNvSpPr>
          <p:nvPr>
            <p:ph type="title"/>
          </p:nvPr>
        </p:nvSpPr>
        <p:spPr>
          <a:xfrm>
            <a:off x="1656515" y="356063"/>
            <a:ext cx="6428053" cy="751344"/>
          </a:xfrm>
        </p:spPr>
        <p:txBody>
          <a:bodyPr/>
          <a:lstStyle/>
          <a:p>
            <a:r>
              <a:rPr lang="de-DE" dirty="0"/>
              <a:t>Metal-pallet</a:t>
            </a:r>
          </a:p>
        </p:txBody>
      </p:sp>
      <p:pic>
        <p:nvPicPr>
          <p:cNvPr id="5" name="Picture 2" descr="http://www.la-praezision.de/bilder/Paletten/Stahlpalette.gif"/>
          <p:cNvPicPr>
            <a:picLocks noChangeAspect="1" noChangeArrowheads="1"/>
          </p:cNvPicPr>
          <p:nvPr/>
        </p:nvPicPr>
        <p:blipFill rotWithShape="1">
          <a:blip r:embed="rId2">
            <a:extLst>
              <a:ext uri="{28A0092B-C50C-407E-A947-70E740481C1C}">
                <a14:useLocalDpi xmlns:a14="http://schemas.microsoft.com/office/drawing/2010/main" val="0"/>
              </a:ext>
            </a:extLst>
          </a:blip>
          <a:srcRect l="1944" t="16860" r="3742" b="15679"/>
          <a:stretch/>
        </p:blipFill>
        <p:spPr bwMode="auto">
          <a:xfrm>
            <a:off x="2361311" y="1140105"/>
            <a:ext cx="4550477" cy="1849897"/>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2336565" y="4069312"/>
            <a:ext cx="6166119" cy="340297"/>
          </a:xfrm>
          <a:prstGeom prst="rect">
            <a:avLst/>
          </a:prstGeom>
          <a:noFill/>
        </p:spPr>
        <p:txBody>
          <a:bodyPr wrap="square" lIns="77925" tIns="38963" rIns="77925" bIns="38963" rtlCol="0">
            <a:spAutoFit/>
          </a:bodyPr>
          <a:lstStyle/>
          <a:p>
            <a:r>
              <a:rPr lang="de-DE" sz="1700" dirty="0">
                <a:solidFill>
                  <a:schemeClr val="tx1"/>
                </a:solidFill>
                <a:effectLst/>
              </a:rPr>
              <a:t>Not allowed:</a:t>
            </a:r>
          </a:p>
        </p:txBody>
      </p:sp>
      <p:pic>
        <p:nvPicPr>
          <p:cNvPr id="9" name="Picture 3" descr="C:\Users\celsberg\Downloads\MC90043253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3411" y="3912429"/>
            <a:ext cx="594709" cy="5860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celsberg\Downloads\MC90043253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18" y="104192"/>
            <a:ext cx="899441" cy="886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724908"/>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483826" y="240188"/>
            <a:ext cx="7100049" cy="821430"/>
          </a:xfrm>
        </p:spPr>
        <p:txBody>
          <a:bodyPr>
            <a:normAutofit/>
          </a:bodyPr>
          <a:lstStyle/>
          <a:p>
            <a:r>
              <a:rPr lang="de-DE" dirty="0" err="1"/>
              <a:t>Styrofoam-pallet</a:t>
            </a:r>
            <a:endParaRPr lang="en-US" dirty="0"/>
          </a:p>
        </p:txBody>
      </p:sp>
      <p:pic>
        <p:nvPicPr>
          <p:cNvPr id="7" name="Picture 3" descr="C:\Users\celsberg\Downloads\MC90043253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22" y="70833"/>
            <a:ext cx="957953" cy="9440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hop.strato.de/WebRoot/Store2/Shops/287036/480F/0A6B/7A7B/3365/259A/C0A8/28BA/1160/600_planepalette.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901017" y="1014903"/>
            <a:ext cx="4786653" cy="1849484"/>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1483826" y="3002094"/>
            <a:ext cx="6589223" cy="1371349"/>
          </a:xfrm>
          <a:prstGeom prst="rect">
            <a:avLst/>
          </a:prstGeom>
          <a:noFill/>
        </p:spPr>
        <p:txBody>
          <a:bodyPr wrap="square" lIns="77925" tIns="38963" rIns="77925" bIns="38963" rtlCol="0">
            <a:spAutoFit/>
          </a:bodyPr>
          <a:lstStyle/>
          <a:p>
            <a:r>
              <a:rPr lang="de-DE" sz="1400" dirty="0">
                <a:solidFill>
                  <a:schemeClr val="tx1"/>
                </a:solidFill>
                <a:effectLst/>
              </a:rPr>
              <a:t>Problems:</a:t>
            </a:r>
          </a:p>
          <a:p>
            <a:pPr marL="292219" indent="-292219">
              <a:buFontTx/>
              <a:buChar char="-"/>
            </a:pPr>
            <a:r>
              <a:rPr lang="de-DE" sz="1400" dirty="0" err="1">
                <a:solidFill>
                  <a:schemeClr val="tx1"/>
                </a:solidFill>
                <a:effectLst/>
              </a:rPr>
              <a:t>No</a:t>
            </a:r>
            <a:r>
              <a:rPr lang="de-DE" sz="1400" dirty="0">
                <a:solidFill>
                  <a:schemeClr val="tx1"/>
                </a:solidFill>
                <a:effectLst/>
              </a:rPr>
              <a:t> </a:t>
            </a:r>
            <a:r>
              <a:rPr lang="de-DE" sz="1400" dirty="0" err="1">
                <a:solidFill>
                  <a:schemeClr val="tx1"/>
                </a:solidFill>
                <a:effectLst/>
              </a:rPr>
              <a:t>bottom</a:t>
            </a:r>
            <a:r>
              <a:rPr lang="de-DE" sz="1400" dirty="0">
                <a:solidFill>
                  <a:schemeClr val="tx1"/>
                </a:solidFill>
                <a:effectLst/>
              </a:rPr>
              <a:t> </a:t>
            </a:r>
            <a:r>
              <a:rPr lang="de-DE" sz="1400" dirty="0" err="1">
                <a:solidFill>
                  <a:schemeClr val="tx1"/>
                </a:solidFill>
                <a:effectLst/>
              </a:rPr>
              <a:t>runners</a:t>
            </a:r>
            <a:endParaRPr lang="de-DE" sz="1400" dirty="0">
              <a:solidFill>
                <a:schemeClr val="tx1"/>
              </a:solidFill>
              <a:effectLst/>
            </a:endParaRPr>
          </a:p>
          <a:p>
            <a:pPr marL="292219" indent="-292219">
              <a:buFontTx/>
              <a:buChar char="-"/>
            </a:pPr>
            <a:r>
              <a:rPr lang="de-DE" sz="1400" dirty="0" err="1">
                <a:solidFill>
                  <a:schemeClr val="tx1"/>
                </a:solidFill>
                <a:effectLst/>
              </a:rPr>
              <a:t>stability</a:t>
            </a:r>
            <a:endParaRPr lang="de-DE" sz="1400" dirty="0">
              <a:solidFill>
                <a:schemeClr val="tx1"/>
              </a:solidFill>
              <a:effectLst/>
            </a:endParaRPr>
          </a:p>
          <a:p>
            <a:pPr marL="292219" indent="-292219">
              <a:buFontTx/>
              <a:buChar char="-"/>
            </a:pPr>
            <a:r>
              <a:rPr lang="de-DE" sz="1400" dirty="0" err="1">
                <a:solidFill>
                  <a:schemeClr val="tx1"/>
                </a:solidFill>
                <a:effectLst/>
              </a:rPr>
              <a:t>Pallet</a:t>
            </a:r>
            <a:r>
              <a:rPr lang="de-DE" sz="1400" dirty="0">
                <a:solidFill>
                  <a:schemeClr val="tx1"/>
                </a:solidFill>
                <a:effectLst/>
              </a:rPr>
              <a:t>-type </a:t>
            </a:r>
            <a:r>
              <a:rPr lang="de-DE" sz="1400" dirty="0" err="1">
                <a:solidFill>
                  <a:schemeClr val="tx1"/>
                </a:solidFill>
                <a:effectLst/>
              </a:rPr>
              <a:t>doesn‘t</a:t>
            </a:r>
            <a:r>
              <a:rPr lang="de-DE" sz="1400" dirty="0">
                <a:solidFill>
                  <a:schemeClr val="tx1"/>
                </a:solidFill>
                <a:effectLst/>
              </a:rPr>
              <a:t> fit </a:t>
            </a:r>
            <a:r>
              <a:rPr lang="de-DE" sz="1400" dirty="0" err="1">
                <a:solidFill>
                  <a:schemeClr val="tx1"/>
                </a:solidFill>
                <a:effectLst/>
              </a:rPr>
              <a:t>with</a:t>
            </a:r>
            <a:r>
              <a:rPr lang="de-DE" sz="1400" dirty="0">
                <a:solidFill>
                  <a:schemeClr val="tx1"/>
                </a:solidFill>
                <a:effectLst/>
              </a:rPr>
              <a:t> </a:t>
            </a:r>
            <a:r>
              <a:rPr lang="de-DE" sz="1400" dirty="0" err="1">
                <a:solidFill>
                  <a:schemeClr val="tx1"/>
                </a:solidFill>
                <a:effectLst/>
              </a:rPr>
              <a:t>the</a:t>
            </a:r>
            <a:r>
              <a:rPr lang="de-DE" sz="1400" dirty="0">
                <a:solidFill>
                  <a:schemeClr val="tx1"/>
                </a:solidFill>
                <a:effectLst/>
              </a:rPr>
              <a:t> </a:t>
            </a:r>
            <a:r>
              <a:rPr lang="de-DE" sz="1400" dirty="0" err="1">
                <a:solidFill>
                  <a:schemeClr val="tx1"/>
                </a:solidFill>
                <a:effectLst/>
              </a:rPr>
              <a:t>picking</a:t>
            </a:r>
            <a:r>
              <a:rPr lang="de-DE" sz="1400" dirty="0">
                <a:solidFill>
                  <a:schemeClr val="tx1"/>
                </a:solidFill>
                <a:effectLst/>
              </a:rPr>
              <a:t> </a:t>
            </a:r>
            <a:r>
              <a:rPr lang="de-DE" sz="1400" dirty="0" err="1">
                <a:solidFill>
                  <a:schemeClr val="tx1"/>
                </a:solidFill>
                <a:effectLst/>
              </a:rPr>
              <a:t>modul</a:t>
            </a:r>
            <a:r>
              <a:rPr lang="de-DE" sz="1400" dirty="0">
                <a:solidFill>
                  <a:schemeClr val="tx1"/>
                </a:solidFill>
                <a:effectLst/>
              </a:rPr>
              <a:t>, </a:t>
            </a:r>
            <a:r>
              <a:rPr lang="de-DE" sz="1400" dirty="0" err="1">
                <a:solidFill>
                  <a:schemeClr val="tx1"/>
                </a:solidFill>
                <a:effectLst/>
              </a:rPr>
              <a:t>the</a:t>
            </a:r>
            <a:r>
              <a:rPr lang="de-DE" sz="1400" dirty="0">
                <a:solidFill>
                  <a:schemeClr val="tx1"/>
                </a:solidFill>
                <a:effectLst/>
              </a:rPr>
              <a:t> </a:t>
            </a:r>
            <a:r>
              <a:rPr lang="de-DE" sz="1400" dirty="0" err="1">
                <a:solidFill>
                  <a:schemeClr val="tx1"/>
                </a:solidFill>
                <a:effectLst/>
              </a:rPr>
              <a:t>racks</a:t>
            </a:r>
            <a:r>
              <a:rPr lang="de-DE" sz="1400" dirty="0">
                <a:solidFill>
                  <a:schemeClr val="tx1"/>
                </a:solidFill>
                <a:effectLst/>
              </a:rPr>
              <a:t> </a:t>
            </a:r>
            <a:r>
              <a:rPr lang="de-DE" sz="1400" dirty="0" err="1">
                <a:solidFill>
                  <a:schemeClr val="tx1"/>
                </a:solidFill>
                <a:effectLst/>
              </a:rPr>
              <a:t>and</a:t>
            </a:r>
            <a:r>
              <a:rPr lang="de-DE" sz="1400" dirty="0">
                <a:solidFill>
                  <a:schemeClr val="tx1"/>
                </a:solidFill>
                <a:effectLst/>
              </a:rPr>
              <a:t> </a:t>
            </a:r>
            <a:r>
              <a:rPr lang="de-DE" sz="1400" dirty="0" err="1">
                <a:solidFill>
                  <a:schemeClr val="tx1"/>
                </a:solidFill>
                <a:effectLst/>
              </a:rPr>
              <a:t>the</a:t>
            </a:r>
            <a:r>
              <a:rPr lang="de-DE" sz="1400" dirty="0">
                <a:solidFill>
                  <a:schemeClr val="tx1"/>
                </a:solidFill>
                <a:effectLst/>
              </a:rPr>
              <a:t> </a:t>
            </a:r>
            <a:r>
              <a:rPr lang="de-DE" sz="1400" dirty="0" err="1">
                <a:solidFill>
                  <a:schemeClr val="tx1"/>
                </a:solidFill>
                <a:effectLst/>
              </a:rPr>
              <a:t>pallet</a:t>
            </a:r>
            <a:r>
              <a:rPr lang="de-DE" sz="1400" dirty="0">
                <a:solidFill>
                  <a:schemeClr val="tx1"/>
                </a:solidFill>
                <a:effectLst/>
              </a:rPr>
              <a:t> </a:t>
            </a:r>
            <a:r>
              <a:rPr lang="de-DE" sz="1400" dirty="0" err="1">
                <a:solidFill>
                  <a:schemeClr val="tx1"/>
                </a:solidFill>
                <a:effectLst/>
              </a:rPr>
              <a:t>conveyer</a:t>
            </a:r>
            <a:endParaRPr lang="de-DE" sz="1400" dirty="0">
              <a:solidFill>
                <a:schemeClr val="tx1"/>
              </a:solidFill>
              <a:effectLst/>
            </a:endParaRPr>
          </a:p>
          <a:p>
            <a:pPr marL="292219" indent="-292219">
              <a:buFontTx/>
              <a:buChar char="-"/>
            </a:pPr>
            <a:r>
              <a:rPr lang="de-DE" sz="1400" dirty="0" err="1">
                <a:solidFill>
                  <a:schemeClr val="tx1"/>
                </a:solidFill>
                <a:effectLst/>
              </a:rPr>
              <a:t>Wrong</a:t>
            </a:r>
            <a:r>
              <a:rPr lang="de-DE" sz="1400" dirty="0">
                <a:solidFill>
                  <a:schemeClr val="tx1"/>
                </a:solidFill>
                <a:effectLst/>
              </a:rPr>
              <a:t> material</a:t>
            </a:r>
          </a:p>
        </p:txBody>
      </p:sp>
    </p:spTree>
    <p:extLst>
      <p:ext uri="{BB962C8B-B14F-4D97-AF65-F5344CB8AC3E}">
        <p14:creationId xmlns:p14="http://schemas.microsoft.com/office/powerpoint/2010/main" val="2482241216"/>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483826" y="240188"/>
            <a:ext cx="7100049" cy="821430"/>
          </a:xfrm>
        </p:spPr>
        <p:txBody>
          <a:bodyPr>
            <a:normAutofit/>
          </a:bodyPr>
          <a:lstStyle/>
          <a:p>
            <a:r>
              <a:rPr lang="de-DE" dirty="0"/>
              <a:t>Carton-</a:t>
            </a:r>
            <a:r>
              <a:rPr lang="de-DE" dirty="0" err="1"/>
              <a:t>pallets</a:t>
            </a:r>
            <a:endParaRPr lang="en-US" dirty="0"/>
          </a:p>
        </p:txBody>
      </p:sp>
      <p:pic>
        <p:nvPicPr>
          <p:cNvPr id="7" name="Picture 3" descr="C:\Users\celsberg\Downloads\MC90043253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22" y="70833"/>
            <a:ext cx="957953" cy="9440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2 Wege Kartonpalette"/>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818312" y="943186"/>
            <a:ext cx="2734232" cy="11522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4 Wege Kartonpalette"/>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81497" y="2227524"/>
            <a:ext cx="2694487" cy="12350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ales Kartonpaletten"/>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136776" y="2227524"/>
            <a:ext cx="2915582" cy="12350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1290917" y="3592857"/>
            <a:ext cx="6040031" cy="1186683"/>
          </a:xfrm>
          <a:prstGeom prst="rect">
            <a:avLst/>
          </a:prstGeom>
          <a:noFill/>
        </p:spPr>
        <p:txBody>
          <a:bodyPr wrap="square" lIns="77925" tIns="38963" rIns="77925" bIns="38963" rtlCol="0">
            <a:spAutoFit/>
          </a:bodyPr>
          <a:lstStyle/>
          <a:p>
            <a:r>
              <a:rPr lang="de-DE" sz="1200" dirty="0">
                <a:solidFill>
                  <a:schemeClr val="tx1"/>
                </a:solidFill>
                <a:effectLst/>
              </a:rPr>
              <a:t>Problems:</a:t>
            </a:r>
          </a:p>
          <a:p>
            <a:pPr marL="292219" indent="-292219">
              <a:buFontTx/>
              <a:buChar char="-"/>
            </a:pPr>
            <a:r>
              <a:rPr lang="de-DE" sz="1200" dirty="0" err="1">
                <a:solidFill>
                  <a:schemeClr val="tx1"/>
                </a:solidFill>
                <a:effectLst/>
              </a:rPr>
              <a:t>No</a:t>
            </a:r>
            <a:r>
              <a:rPr lang="de-DE" sz="1200" dirty="0">
                <a:solidFill>
                  <a:schemeClr val="tx1"/>
                </a:solidFill>
                <a:effectLst/>
              </a:rPr>
              <a:t> </a:t>
            </a:r>
            <a:r>
              <a:rPr lang="de-DE" sz="1200" dirty="0" err="1">
                <a:solidFill>
                  <a:schemeClr val="tx1"/>
                </a:solidFill>
                <a:effectLst/>
              </a:rPr>
              <a:t>bottom</a:t>
            </a:r>
            <a:r>
              <a:rPr lang="de-DE" sz="1200" dirty="0">
                <a:solidFill>
                  <a:schemeClr val="tx1"/>
                </a:solidFill>
                <a:effectLst/>
              </a:rPr>
              <a:t> </a:t>
            </a:r>
            <a:r>
              <a:rPr lang="de-DE" sz="1200" dirty="0" err="1">
                <a:solidFill>
                  <a:schemeClr val="tx1"/>
                </a:solidFill>
                <a:effectLst/>
              </a:rPr>
              <a:t>runners</a:t>
            </a:r>
            <a:endParaRPr lang="de-DE" sz="1200" dirty="0">
              <a:solidFill>
                <a:schemeClr val="tx1"/>
              </a:solidFill>
              <a:effectLst/>
            </a:endParaRPr>
          </a:p>
          <a:p>
            <a:pPr marL="292219" indent="-292219">
              <a:buFontTx/>
              <a:buChar char="-"/>
            </a:pPr>
            <a:r>
              <a:rPr lang="de-DE" sz="1200" dirty="0" err="1">
                <a:solidFill>
                  <a:schemeClr val="tx1"/>
                </a:solidFill>
                <a:effectLst/>
              </a:rPr>
              <a:t>stability</a:t>
            </a:r>
            <a:endParaRPr lang="de-DE" sz="1200" dirty="0">
              <a:solidFill>
                <a:schemeClr val="tx1"/>
              </a:solidFill>
              <a:effectLst/>
            </a:endParaRPr>
          </a:p>
          <a:p>
            <a:pPr marL="292219" indent="-292219">
              <a:buFontTx/>
              <a:buChar char="-"/>
            </a:pPr>
            <a:r>
              <a:rPr lang="de-DE" sz="1200" dirty="0" err="1">
                <a:solidFill>
                  <a:schemeClr val="tx1"/>
                </a:solidFill>
                <a:effectLst/>
              </a:rPr>
              <a:t>Pallet</a:t>
            </a:r>
            <a:r>
              <a:rPr lang="de-DE" sz="1200" dirty="0">
                <a:solidFill>
                  <a:schemeClr val="tx1"/>
                </a:solidFill>
                <a:effectLst/>
              </a:rPr>
              <a:t>-type </a:t>
            </a:r>
            <a:r>
              <a:rPr lang="de-DE" sz="1200" dirty="0" err="1">
                <a:solidFill>
                  <a:schemeClr val="tx1"/>
                </a:solidFill>
                <a:effectLst/>
              </a:rPr>
              <a:t>doesn‘t</a:t>
            </a:r>
            <a:r>
              <a:rPr lang="de-DE" sz="1200" dirty="0">
                <a:solidFill>
                  <a:schemeClr val="tx1"/>
                </a:solidFill>
                <a:effectLst/>
              </a:rPr>
              <a:t> fit </a:t>
            </a:r>
            <a:r>
              <a:rPr lang="de-DE" sz="1200" dirty="0" err="1">
                <a:solidFill>
                  <a:schemeClr val="tx1"/>
                </a:solidFill>
                <a:effectLst/>
              </a:rPr>
              <a:t>with</a:t>
            </a:r>
            <a:r>
              <a:rPr lang="de-DE" sz="1200" dirty="0">
                <a:solidFill>
                  <a:schemeClr val="tx1"/>
                </a:solidFill>
                <a:effectLst/>
              </a:rPr>
              <a:t> </a:t>
            </a:r>
            <a:r>
              <a:rPr lang="de-DE" sz="1200" dirty="0" err="1">
                <a:solidFill>
                  <a:schemeClr val="tx1"/>
                </a:solidFill>
                <a:effectLst/>
              </a:rPr>
              <a:t>the</a:t>
            </a:r>
            <a:r>
              <a:rPr lang="de-DE" sz="1200" dirty="0">
                <a:solidFill>
                  <a:schemeClr val="tx1"/>
                </a:solidFill>
                <a:effectLst/>
              </a:rPr>
              <a:t> </a:t>
            </a:r>
            <a:r>
              <a:rPr lang="de-DE" sz="1200" dirty="0" err="1">
                <a:solidFill>
                  <a:schemeClr val="tx1"/>
                </a:solidFill>
                <a:effectLst/>
              </a:rPr>
              <a:t>picking</a:t>
            </a:r>
            <a:r>
              <a:rPr lang="de-DE" sz="1200" dirty="0">
                <a:solidFill>
                  <a:schemeClr val="tx1"/>
                </a:solidFill>
                <a:effectLst/>
              </a:rPr>
              <a:t> </a:t>
            </a:r>
            <a:r>
              <a:rPr lang="de-DE" sz="1200" dirty="0" err="1">
                <a:solidFill>
                  <a:schemeClr val="tx1"/>
                </a:solidFill>
                <a:effectLst/>
              </a:rPr>
              <a:t>modul</a:t>
            </a:r>
            <a:r>
              <a:rPr lang="de-DE" sz="1200" dirty="0">
                <a:solidFill>
                  <a:schemeClr val="tx1"/>
                </a:solidFill>
                <a:effectLst/>
              </a:rPr>
              <a:t>, </a:t>
            </a:r>
            <a:r>
              <a:rPr lang="de-DE" sz="1200" dirty="0" err="1">
                <a:solidFill>
                  <a:schemeClr val="tx1"/>
                </a:solidFill>
                <a:effectLst/>
              </a:rPr>
              <a:t>the</a:t>
            </a:r>
            <a:r>
              <a:rPr lang="de-DE" sz="1200" dirty="0">
                <a:solidFill>
                  <a:schemeClr val="tx1"/>
                </a:solidFill>
                <a:effectLst/>
              </a:rPr>
              <a:t> </a:t>
            </a:r>
            <a:r>
              <a:rPr lang="de-DE" sz="1200" dirty="0" err="1">
                <a:solidFill>
                  <a:schemeClr val="tx1"/>
                </a:solidFill>
                <a:effectLst/>
              </a:rPr>
              <a:t>racks</a:t>
            </a:r>
            <a:r>
              <a:rPr lang="de-DE" sz="1200" dirty="0">
                <a:solidFill>
                  <a:schemeClr val="tx1"/>
                </a:solidFill>
                <a:effectLst/>
              </a:rPr>
              <a:t> </a:t>
            </a:r>
            <a:r>
              <a:rPr lang="de-DE" sz="1200" dirty="0" err="1">
                <a:solidFill>
                  <a:schemeClr val="tx1"/>
                </a:solidFill>
                <a:effectLst/>
              </a:rPr>
              <a:t>and</a:t>
            </a:r>
            <a:r>
              <a:rPr lang="de-DE" sz="1200" dirty="0">
                <a:solidFill>
                  <a:schemeClr val="tx1"/>
                </a:solidFill>
                <a:effectLst/>
              </a:rPr>
              <a:t> </a:t>
            </a:r>
            <a:r>
              <a:rPr lang="de-DE" sz="1200" dirty="0" err="1">
                <a:solidFill>
                  <a:schemeClr val="tx1"/>
                </a:solidFill>
                <a:effectLst/>
              </a:rPr>
              <a:t>the</a:t>
            </a:r>
            <a:r>
              <a:rPr lang="de-DE" sz="1200" dirty="0">
                <a:solidFill>
                  <a:schemeClr val="tx1"/>
                </a:solidFill>
                <a:effectLst/>
              </a:rPr>
              <a:t> </a:t>
            </a:r>
            <a:r>
              <a:rPr lang="de-DE" sz="1200" dirty="0" err="1">
                <a:solidFill>
                  <a:schemeClr val="tx1"/>
                </a:solidFill>
                <a:effectLst/>
              </a:rPr>
              <a:t>pallet</a:t>
            </a:r>
            <a:r>
              <a:rPr lang="de-DE" sz="1200" dirty="0">
                <a:solidFill>
                  <a:schemeClr val="tx1"/>
                </a:solidFill>
                <a:effectLst/>
              </a:rPr>
              <a:t> </a:t>
            </a:r>
            <a:r>
              <a:rPr lang="de-DE" sz="1200" dirty="0" err="1">
                <a:solidFill>
                  <a:schemeClr val="tx1"/>
                </a:solidFill>
                <a:effectLst/>
              </a:rPr>
              <a:t>conveyer</a:t>
            </a:r>
            <a:endParaRPr lang="de-DE" sz="1200" dirty="0">
              <a:solidFill>
                <a:schemeClr val="tx1"/>
              </a:solidFill>
              <a:effectLst/>
            </a:endParaRPr>
          </a:p>
          <a:p>
            <a:pPr marL="292219" indent="-292219">
              <a:buFontTx/>
              <a:buChar char="-"/>
            </a:pPr>
            <a:r>
              <a:rPr lang="de-DE" sz="1200" dirty="0" err="1">
                <a:solidFill>
                  <a:schemeClr val="tx1"/>
                </a:solidFill>
                <a:effectLst/>
              </a:rPr>
              <a:t>Wrong</a:t>
            </a:r>
            <a:r>
              <a:rPr lang="de-DE" sz="1200" dirty="0">
                <a:solidFill>
                  <a:schemeClr val="tx1"/>
                </a:solidFill>
                <a:effectLst/>
              </a:rPr>
              <a:t> material</a:t>
            </a:r>
          </a:p>
        </p:txBody>
      </p:sp>
    </p:spTree>
    <p:extLst>
      <p:ext uri="{BB962C8B-B14F-4D97-AF65-F5344CB8AC3E}">
        <p14:creationId xmlns:p14="http://schemas.microsoft.com/office/powerpoint/2010/main" val="118988740"/>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532963" y="170802"/>
            <a:ext cx="7100049" cy="821430"/>
          </a:xfrm>
        </p:spPr>
        <p:txBody>
          <a:bodyPr>
            <a:normAutofit/>
          </a:bodyPr>
          <a:lstStyle/>
          <a:p>
            <a:r>
              <a:rPr lang="en-US" dirty="0">
                <a:solidFill>
                  <a:srgbClr val="0043C8"/>
                </a:solidFill>
              </a:rPr>
              <a:t>Wrong Pallets – DO NOT USE</a:t>
            </a:r>
          </a:p>
        </p:txBody>
      </p:sp>
      <p:pic>
        <p:nvPicPr>
          <p:cNvPr id="7" name="Picture 3" descr="C:\Users\celsberg\Downloads\MC90043253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17" y="70833"/>
            <a:ext cx="957953" cy="94407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ED7C93C-E045-4D4B-950E-B7C116ADBD43}"/>
              </a:ext>
            </a:extLst>
          </p:cNvPr>
          <p:cNvPicPr>
            <a:picLocks noChangeAspect="1"/>
          </p:cNvPicPr>
          <p:nvPr/>
        </p:nvPicPr>
        <p:blipFill>
          <a:blip r:embed="rId4"/>
          <a:stretch>
            <a:fillRect/>
          </a:stretch>
        </p:blipFill>
        <p:spPr>
          <a:xfrm>
            <a:off x="565267" y="1328344"/>
            <a:ext cx="2223531" cy="965277"/>
          </a:xfrm>
          <a:prstGeom prst="rect">
            <a:avLst/>
          </a:prstGeom>
        </p:spPr>
      </p:pic>
      <p:pic>
        <p:nvPicPr>
          <p:cNvPr id="3" name="Picture 2">
            <a:extLst>
              <a:ext uri="{FF2B5EF4-FFF2-40B4-BE49-F238E27FC236}">
                <a16:creationId xmlns:a16="http://schemas.microsoft.com/office/drawing/2014/main" id="{96E4DFE8-F2ED-4C6A-B923-C458D8AA28E3}"/>
              </a:ext>
            </a:extLst>
          </p:cNvPr>
          <p:cNvPicPr>
            <a:picLocks noChangeAspect="1"/>
          </p:cNvPicPr>
          <p:nvPr/>
        </p:nvPicPr>
        <p:blipFill>
          <a:blip r:embed="rId5"/>
          <a:stretch>
            <a:fillRect/>
          </a:stretch>
        </p:blipFill>
        <p:spPr>
          <a:xfrm>
            <a:off x="298973" y="2886800"/>
            <a:ext cx="2532951" cy="1027422"/>
          </a:xfrm>
          <a:prstGeom prst="rect">
            <a:avLst/>
          </a:prstGeom>
        </p:spPr>
      </p:pic>
      <p:pic>
        <p:nvPicPr>
          <p:cNvPr id="5" name="Picture 4">
            <a:extLst>
              <a:ext uri="{FF2B5EF4-FFF2-40B4-BE49-F238E27FC236}">
                <a16:creationId xmlns:a16="http://schemas.microsoft.com/office/drawing/2014/main" id="{B845136D-E0D6-4D1E-8BAC-664E3802111A}"/>
              </a:ext>
            </a:extLst>
          </p:cNvPr>
          <p:cNvPicPr>
            <a:picLocks noChangeAspect="1"/>
          </p:cNvPicPr>
          <p:nvPr/>
        </p:nvPicPr>
        <p:blipFill>
          <a:blip r:embed="rId6"/>
          <a:stretch>
            <a:fillRect/>
          </a:stretch>
        </p:blipFill>
        <p:spPr>
          <a:xfrm>
            <a:off x="5603472" y="1139204"/>
            <a:ext cx="2749234" cy="1064672"/>
          </a:xfrm>
          <a:prstGeom prst="rect">
            <a:avLst/>
          </a:prstGeom>
        </p:spPr>
      </p:pic>
      <p:pic>
        <p:nvPicPr>
          <p:cNvPr id="6" name="Picture 5">
            <a:extLst>
              <a:ext uri="{FF2B5EF4-FFF2-40B4-BE49-F238E27FC236}">
                <a16:creationId xmlns:a16="http://schemas.microsoft.com/office/drawing/2014/main" id="{65D5DD46-1172-4AF4-87F3-4DB69B96EE76}"/>
              </a:ext>
            </a:extLst>
          </p:cNvPr>
          <p:cNvPicPr>
            <a:picLocks noChangeAspect="1"/>
          </p:cNvPicPr>
          <p:nvPr/>
        </p:nvPicPr>
        <p:blipFill>
          <a:blip r:embed="rId7"/>
          <a:stretch>
            <a:fillRect/>
          </a:stretch>
        </p:blipFill>
        <p:spPr>
          <a:xfrm>
            <a:off x="6192206" y="2886800"/>
            <a:ext cx="2440806" cy="1027422"/>
          </a:xfrm>
          <a:prstGeom prst="rect">
            <a:avLst/>
          </a:prstGeom>
        </p:spPr>
      </p:pic>
      <p:sp>
        <p:nvSpPr>
          <p:cNvPr id="9" name="TextBox 8">
            <a:extLst>
              <a:ext uri="{FF2B5EF4-FFF2-40B4-BE49-F238E27FC236}">
                <a16:creationId xmlns:a16="http://schemas.microsoft.com/office/drawing/2014/main" id="{6EC2E62F-4BB6-4AFB-868D-9C538AD9E0EC}"/>
              </a:ext>
            </a:extLst>
          </p:cNvPr>
          <p:cNvSpPr txBox="1"/>
          <p:nvPr/>
        </p:nvSpPr>
        <p:spPr>
          <a:xfrm>
            <a:off x="651519" y="2371695"/>
            <a:ext cx="2180405" cy="400110"/>
          </a:xfrm>
          <a:prstGeom prst="rect">
            <a:avLst/>
          </a:prstGeom>
          <a:noFill/>
        </p:spPr>
        <p:txBody>
          <a:bodyPr wrap="none" rtlCol="0">
            <a:spAutoFit/>
          </a:bodyPr>
          <a:lstStyle/>
          <a:p>
            <a:r>
              <a:rPr lang="en-US" sz="2000" b="0" dirty="0">
                <a:solidFill>
                  <a:srgbClr val="003CB4"/>
                </a:solidFill>
                <a:effectLst/>
              </a:rPr>
              <a:t>Pressboard pallet</a:t>
            </a:r>
          </a:p>
        </p:txBody>
      </p:sp>
      <p:sp>
        <p:nvSpPr>
          <p:cNvPr id="10" name="TextBox 9">
            <a:extLst>
              <a:ext uri="{FF2B5EF4-FFF2-40B4-BE49-F238E27FC236}">
                <a16:creationId xmlns:a16="http://schemas.microsoft.com/office/drawing/2014/main" id="{2F575262-D207-42C0-B7DD-4600E20E5E83}"/>
              </a:ext>
            </a:extLst>
          </p:cNvPr>
          <p:cNvSpPr txBox="1"/>
          <p:nvPr/>
        </p:nvSpPr>
        <p:spPr>
          <a:xfrm>
            <a:off x="817487" y="4066353"/>
            <a:ext cx="1495922" cy="400110"/>
          </a:xfrm>
          <a:prstGeom prst="rect">
            <a:avLst/>
          </a:prstGeom>
          <a:noFill/>
        </p:spPr>
        <p:txBody>
          <a:bodyPr wrap="none" rtlCol="0">
            <a:spAutoFit/>
          </a:bodyPr>
          <a:lstStyle/>
          <a:p>
            <a:r>
              <a:rPr lang="en-US" sz="2000" b="0" dirty="0">
                <a:solidFill>
                  <a:srgbClr val="003CB4"/>
                </a:solidFill>
                <a:effectLst/>
              </a:rPr>
              <a:t>Metal pallet</a:t>
            </a:r>
          </a:p>
        </p:txBody>
      </p:sp>
      <p:sp>
        <p:nvSpPr>
          <p:cNvPr id="13" name="TextBox 12">
            <a:extLst>
              <a:ext uri="{FF2B5EF4-FFF2-40B4-BE49-F238E27FC236}">
                <a16:creationId xmlns:a16="http://schemas.microsoft.com/office/drawing/2014/main" id="{ED2CCF91-A486-48DE-AB78-3B6BB4C82494}"/>
              </a:ext>
            </a:extLst>
          </p:cNvPr>
          <p:cNvSpPr txBox="1"/>
          <p:nvPr/>
        </p:nvSpPr>
        <p:spPr>
          <a:xfrm>
            <a:off x="6316571" y="2129989"/>
            <a:ext cx="2036135" cy="400110"/>
          </a:xfrm>
          <a:prstGeom prst="rect">
            <a:avLst/>
          </a:prstGeom>
          <a:noFill/>
        </p:spPr>
        <p:txBody>
          <a:bodyPr wrap="none" rtlCol="0">
            <a:spAutoFit/>
          </a:bodyPr>
          <a:lstStyle/>
          <a:p>
            <a:r>
              <a:rPr lang="en-US" sz="2000" b="0" dirty="0">
                <a:solidFill>
                  <a:srgbClr val="003CB4"/>
                </a:solidFill>
                <a:effectLst/>
              </a:rPr>
              <a:t>Styrofoam pallet</a:t>
            </a:r>
          </a:p>
        </p:txBody>
      </p:sp>
      <p:sp>
        <p:nvSpPr>
          <p:cNvPr id="14" name="TextBox 13">
            <a:extLst>
              <a:ext uri="{FF2B5EF4-FFF2-40B4-BE49-F238E27FC236}">
                <a16:creationId xmlns:a16="http://schemas.microsoft.com/office/drawing/2014/main" id="{B806A226-2DEE-48DB-BDF5-083F40704CA4}"/>
              </a:ext>
            </a:extLst>
          </p:cNvPr>
          <p:cNvSpPr txBox="1"/>
          <p:nvPr/>
        </p:nvSpPr>
        <p:spPr>
          <a:xfrm>
            <a:off x="6440125" y="3986554"/>
            <a:ext cx="2081019" cy="400110"/>
          </a:xfrm>
          <a:prstGeom prst="rect">
            <a:avLst/>
          </a:prstGeom>
          <a:noFill/>
        </p:spPr>
        <p:txBody>
          <a:bodyPr wrap="none" rtlCol="0">
            <a:spAutoFit/>
          </a:bodyPr>
          <a:lstStyle/>
          <a:p>
            <a:r>
              <a:rPr lang="en-US" sz="2000" b="0" dirty="0">
                <a:solidFill>
                  <a:srgbClr val="003CB4"/>
                </a:solidFill>
                <a:effectLst/>
              </a:rPr>
              <a:t>Cardboard pallet</a:t>
            </a:r>
          </a:p>
        </p:txBody>
      </p:sp>
      <p:pic>
        <p:nvPicPr>
          <p:cNvPr id="8" name="Picture 7">
            <a:extLst>
              <a:ext uri="{FF2B5EF4-FFF2-40B4-BE49-F238E27FC236}">
                <a16:creationId xmlns:a16="http://schemas.microsoft.com/office/drawing/2014/main" id="{C1D08DB7-651C-BFAD-7DD5-E26EA3FB13C9}"/>
              </a:ext>
            </a:extLst>
          </p:cNvPr>
          <p:cNvPicPr>
            <a:picLocks noChangeAspect="1"/>
          </p:cNvPicPr>
          <p:nvPr/>
        </p:nvPicPr>
        <p:blipFill>
          <a:blip r:embed="rId8"/>
          <a:stretch>
            <a:fillRect/>
          </a:stretch>
        </p:blipFill>
        <p:spPr>
          <a:xfrm>
            <a:off x="3290478" y="1991162"/>
            <a:ext cx="2481287" cy="1335140"/>
          </a:xfrm>
          <a:prstGeom prst="rect">
            <a:avLst/>
          </a:prstGeom>
        </p:spPr>
      </p:pic>
      <p:sp>
        <p:nvSpPr>
          <p:cNvPr id="11" name="TextBox 10">
            <a:extLst>
              <a:ext uri="{FF2B5EF4-FFF2-40B4-BE49-F238E27FC236}">
                <a16:creationId xmlns:a16="http://schemas.microsoft.com/office/drawing/2014/main" id="{0DEA591C-053D-2F0F-9834-FD3A5540401E}"/>
              </a:ext>
            </a:extLst>
          </p:cNvPr>
          <p:cNvSpPr txBox="1"/>
          <p:nvPr/>
        </p:nvSpPr>
        <p:spPr>
          <a:xfrm>
            <a:off x="3111522" y="3235677"/>
            <a:ext cx="2938729" cy="400110"/>
          </a:xfrm>
          <a:prstGeom prst="rect">
            <a:avLst/>
          </a:prstGeom>
          <a:noFill/>
        </p:spPr>
        <p:txBody>
          <a:bodyPr wrap="square" rtlCol="0">
            <a:spAutoFit/>
          </a:bodyPr>
          <a:lstStyle/>
          <a:p>
            <a:r>
              <a:rPr lang="en-US" sz="2000" b="0" dirty="0">
                <a:solidFill>
                  <a:srgbClr val="003CB4"/>
                </a:solidFill>
                <a:effectLst/>
              </a:rPr>
              <a:t>Missing bottom runners</a:t>
            </a:r>
          </a:p>
        </p:txBody>
      </p:sp>
    </p:spTree>
    <p:extLst>
      <p:ext uri="{BB962C8B-B14F-4D97-AF65-F5344CB8AC3E}">
        <p14:creationId xmlns:p14="http://schemas.microsoft.com/office/powerpoint/2010/main" val="531101681"/>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17BC28-BF28-4F2A-A657-027CD7C797F7}"/>
              </a:ext>
            </a:extLst>
          </p:cNvPr>
          <p:cNvSpPr>
            <a:spLocks noGrp="1"/>
          </p:cNvSpPr>
          <p:nvPr>
            <p:ph sz="half" idx="1"/>
          </p:nvPr>
        </p:nvSpPr>
        <p:spPr>
          <a:xfrm>
            <a:off x="478465" y="1041991"/>
            <a:ext cx="4015749" cy="3701459"/>
          </a:xfrm>
        </p:spPr>
        <p:txBody>
          <a:bodyPr wrap="square" anchor="t">
            <a:normAutofit/>
          </a:bodyPr>
          <a:lstStyle/>
          <a:p>
            <a:pPr>
              <a:buFont typeface="Wingdings" panose="05000000000000000000" pitchFamily="2" charset="2"/>
              <a:buChar char="Ø"/>
            </a:pPr>
            <a:endParaRPr lang="en-US" dirty="0"/>
          </a:p>
          <a:p>
            <a:pPr>
              <a:buFont typeface="Wingdings" panose="05000000000000000000" pitchFamily="2" charset="2"/>
              <a:buChar char="Ø"/>
            </a:pPr>
            <a:endParaRPr lang="en-US" dirty="0"/>
          </a:p>
          <a:p>
            <a:pPr marL="0" indent="0">
              <a:buNone/>
            </a:pP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DB0E94DE-DDAD-41BF-ABBD-F41E9C4E40DD}"/>
              </a:ext>
            </a:extLst>
          </p:cNvPr>
          <p:cNvSpPr>
            <a:spLocks noGrp="1"/>
          </p:cNvSpPr>
          <p:nvPr>
            <p:ph type="title"/>
          </p:nvPr>
        </p:nvSpPr>
        <p:spPr>
          <a:xfrm>
            <a:off x="240888" y="86907"/>
            <a:ext cx="8299841" cy="781928"/>
          </a:xfrm>
        </p:spPr>
        <p:txBody>
          <a:bodyPr anchor="t">
            <a:normAutofit/>
          </a:bodyPr>
          <a:lstStyle/>
          <a:p>
            <a:pPr algn="ctr"/>
            <a:r>
              <a:rPr lang="en-US" dirty="0"/>
              <a:t>	</a:t>
            </a:r>
            <a:r>
              <a:rPr lang="en-US" dirty="0">
                <a:solidFill>
                  <a:srgbClr val="003CB4"/>
                </a:solidFill>
              </a:rPr>
              <a:t>Steps to Build a Pallet</a:t>
            </a:r>
          </a:p>
        </p:txBody>
      </p:sp>
      <p:pic>
        <p:nvPicPr>
          <p:cNvPr id="9" name="Picture 8">
            <a:extLst>
              <a:ext uri="{FF2B5EF4-FFF2-40B4-BE49-F238E27FC236}">
                <a16:creationId xmlns:a16="http://schemas.microsoft.com/office/drawing/2014/main" id="{DDFAC0CE-3C90-2863-4A0D-C4281EAD975E}"/>
              </a:ext>
            </a:extLst>
          </p:cNvPr>
          <p:cNvPicPr>
            <a:picLocks noChangeAspect="1"/>
          </p:cNvPicPr>
          <p:nvPr/>
        </p:nvPicPr>
        <p:blipFill>
          <a:blip r:embed="rId2"/>
          <a:stretch>
            <a:fillRect/>
          </a:stretch>
        </p:blipFill>
        <p:spPr>
          <a:xfrm>
            <a:off x="2267881" y="804921"/>
            <a:ext cx="5204502" cy="3533658"/>
          </a:xfrm>
          <a:prstGeom prst="rect">
            <a:avLst/>
          </a:prstGeom>
        </p:spPr>
      </p:pic>
    </p:spTree>
    <p:extLst>
      <p:ext uri="{BB962C8B-B14F-4D97-AF65-F5344CB8AC3E}">
        <p14:creationId xmlns:p14="http://schemas.microsoft.com/office/powerpoint/2010/main" val="3346561655"/>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de-DE" dirty="0">
                <a:solidFill>
                  <a:srgbClr val="0043C8"/>
                </a:solidFill>
              </a:rPr>
              <a:t> Pallet Illustration</a:t>
            </a:r>
            <a:br>
              <a:rPr lang="de-DE" dirty="0">
                <a:solidFill>
                  <a:srgbClr val="0043C8"/>
                </a:solidFill>
              </a:rPr>
            </a:br>
            <a:r>
              <a:rPr lang="de-DE" dirty="0">
                <a:solidFill>
                  <a:srgbClr val="0043C8"/>
                </a:solidFill>
              </a:rPr>
              <a:t> Dimension &amp; Construction</a:t>
            </a:r>
          </a:p>
        </p:txBody>
      </p:sp>
      <p:pic>
        <p:nvPicPr>
          <p:cNvPr id="4" name="Picture 3">
            <a:extLst>
              <a:ext uri="{FF2B5EF4-FFF2-40B4-BE49-F238E27FC236}">
                <a16:creationId xmlns:a16="http://schemas.microsoft.com/office/drawing/2014/main" id="{AB874779-55F8-B2E2-001C-8F5EB09BDB72}"/>
              </a:ext>
            </a:extLst>
          </p:cNvPr>
          <p:cNvPicPr>
            <a:picLocks noChangeAspect="1"/>
          </p:cNvPicPr>
          <p:nvPr/>
        </p:nvPicPr>
        <p:blipFill>
          <a:blip r:embed="rId2"/>
          <a:stretch>
            <a:fillRect/>
          </a:stretch>
        </p:blipFill>
        <p:spPr>
          <a:xfrm>
            <a:off x="1476971" y="868835"/>
            <a:ext cx="5722016" cy="3814677"/>
          </a:xfrm>
          <a:prstGeom prst="rect">
            <a:avLst/>
          </a:prstGeom>
        </p:spPr>
      </p:pic>
    </p:spTree>
    <p:extLst>
      <p:ext uri="{BB962C8B-B14F-4D97-AF65-F5344CB8AC3E}">
        <p14:creationId xmlns:p14="http://schemas.microsoft.com/office/powerpoint/2010/main" val="15529892"/>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875D921-7D8F-4BD1-8484-7370F930469A}"/>
              </a:ext>
            </a:extLst>
          </p:cNvPr>
          <p:cNvPicPr>
            <a:picLocks noGrp="1" noChangeAspect="1"/>
          </p:cNvPicPr>
          <p:nvPr>
            <p:ph sz="half" idx="1"/>
          </p:nvPr>
        </p:nvPicPr>
        <p:blipFill>
          <a:blip r:embed="rId2"/>
          <a:stretch>
            <a:fillRect/>
          </a:stretch>
        </p:blipFill>
        <p:spPr>
          <a:xfrm>
            <a:off x="240888" y="1703907"/>
            <a:ext cx="4044763" cy="1747953"/>
          </a:xfrm>
        </p:spPr>
      </p:pic>
      <p:sp>
        <p:nvSpPr>
          <p:cNvPr id="3" name="Title 2">
            <a:extLst>
              <a:ext uri="{FF2B5EF4-FFF2-40B4-BE49-F238E27FC236}">
                <a16:creationId xmlns:a16="http://schemas.microsoft.com/office/drawing/2014/main" id="{2CF3CD98-F045-46C3-95BC-90549F6AC203}"/>
              </a:ext>
            </a:extLst>
          </p:cNvPr>
          <p:cNvSpPr>
            <a:spLocks noGrp="1"/>
          </p:cNvSpPr>
          <p:nvPr>
            <p:ph type="title"/>
          </p:nvPr>
        </p:nvSpPr>
        <p:spPr>
          <a:xfrm>
            <a:off x="240888" y="86907"/>
            <a:ext cx="8299841" cy="781928"/>
          </a:xfrm>
        </p:spPr>
        <p:txBody>
          <a:bodyPr anchor="t">
            <a:normAutofit/>
          </a:bodyPr>
          <a:lstStyle/>
          <a:p>
            <a:r>
              <a:rPr lang="de-DE" dirty="0">
                <a:solidFill>
                  <a:srgbClr val="003CB4"/>
                </a:solidFill>
              </a:rPr>
              <a:t>Table of Contents</a:t>
            </a:r>
            <a:endParaRPr lang="en-US" dirty="0">
              <a:solidFill>
                <a:srgbClr val="003CB4"/>
              </a:solidFill>
            </a:endParaRPr>
          </a:p>
        </p:txBody>
      </p:sp>
      <p:graphicFrame>
        <p:nvGraphicFramePr>
          <p:cNvPr id="6" name="Content Placeholder 1">
            <a:extLst>
              <a:ext uri="{FF2B5EF4-FFF2-40B4-BE49-F238E27FC236}">
                <a16:creationId xmlns:a16="http://schemas.microsoft.com/office/drawing/2014/main" id="{B187F2B0-81AA-B8CE-C8B6-D54D401783BC}"/>
              </a:ext>
            </a:extLst>
          </p:cNvPr>
          <p:cNvGraphicFramePr>
            <a:graphicFrameLocks noGrp="1"/>
          </p:cNvGraphicFramePr>
          <p:nvPr>
            <p:ph sz="half" idx="2"/>
            <p:extLst>
              <p:ext uri="{D42A27DB-BD31-4B8C-83A1-F6EECF244321}">
                <p14:modId xmlns:p14="http://schemas.microsoft.com/office/powerpoint/2010/main" val="3478347777"/>
              </p:ext>
            </p:extLst>
          </p:nvPr>
        </p:nvGraphicFramePr>
        <p:xfrm>
          <a:off x="4572001" y="1041991"/>
          <a:ext cx="4199860" cy="3701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091264"/>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584395-D481-4F67-B1EC-9AA13AE51ED8}"/>
              </a:ext>
            </a:extLst>
          </p:cNvPr>
          <p:cNvSpPr>
            <a:spLocks noGrp="1"/>
          </p:cNvSpPr>
          <p:nvPr>
            <p:ph sz="half" idx="1"/>
          </p:nvPr>
        </p:nvSpPr>
        <p:spPr>
          <a:xfrm>
            <a:off x="240889" y="580445"/>
            <a:ext cx="4253326" cy="4163005"/>
          </a:xfrm>
        </p:spPr>
        <p:txBody>
          <a:bodyPr>
            <a:normAutofit/>
          </a:bodyPr>
          <a:lstStyle/>
          <a:p>
            <a:pPr marL="475488" lvl="2" indent="0">
              <a:buNone/>
            </a:pPr>
            <a:endParaRPr lang="en-US" sz="1000" dirty="0"/>
          </a:p>
        </p:txBody>
      </p:sp>
      <p:sp>
        <p:nvSpPr>
          <p:cNvPr id="3" name="Content Placeholder 2">
            <a:extLst>
              <a:ext uri="{FF2B5EF4-FFF2-40B4-BE49-F238E27FC236}">
                <a16:creationId xmlns:a16="http://schemas.microsoft.com/office/drawing/2014/main" id="{6124B3B2-EB41-4DA2-9DC7-82CDAE21ECF7}"/>
              </a:ext>
            </a:extLst>
          </p:cNvPr>
          <p:cNvSpPr>
            <a:spLocks noGrp="1"/>
          </p:cNvSpPr>
          <p:nvPr>
            <p:ph sz="half" idx="2"/>
          </p:nvPr>
        </p:nvSpPr>
        <p:spPr>
          <a:xfrm>
            <a:off x="4518535" y="580445"/>
            <a:ext cx="4253325" cy="4163005"/>
          </a:xfrm>
        </p:spPr>
        <p:txBody>
          <a:bodyPr/>
          <a:lstStyle/>
          <a:p>
            <a:endParaRPr lang="en-US" dirty="0"/>
          </a:p>
          <a:p>
            <a:endParaRPr lang="en-US" dirty="0"/>
          </a:p>
          <a:p>
            <a:pPr lvl="2"/>
            <a:endParaRPr lang="en-US" dirty="0"/>
          </a:p>
          <a:p>
            <a:endParaRPr lang="en-US" dirty="0"/>
          </a:p>
        </p:txBody>
      </p:sp>
      <p:sp>
        <p:nvSpPr>
          <p:cNvPr id="4" name="Title 3">
            <a:extLst>
              <a:ext uri="{FF2B5EF4-FFF2-40B4-BE49-F238E27FC236}">
                <a16:creationId xmlns:a16="http://schemas.microsoft.com/office/drawing/2014/main" id="{88182F6E-A761-419B-952A-8B1B971E73F6}"/>
              </a:ext>
            </a:extLst>
          </p:cNvPr>
          <p:cNvSpPr>
            <a:spLocks noGrp="1"/>
          </p:cNvSpPr>
          <p:nvPr>
            <p:ph type="title"/>
          </p:nvPr>
        </p:nvSpPr>
        <p:spPr>
          <a:xfrm>
            <a:off x="240889" y="86907"/>
            <a:ext cx="8103012" cy="427363"/>
          </a:xfrm>
        </p:spPr>
        <p:txBody>
          <a:bodyPr>
            <a:normAutofit fontScale="90000"/>
          </a:bodyPr>
          <a:lstStyle/>
          <a:p>
            <a:r>
              <a:rPr lang="en-US" dirty="0">
                <a:solidFill>
                  <a:srgbClr val="0043C8"/>
                </a:solidFill>
              </a:rPr>
              <a:t>Stacking and Sorting</a:t>
            </a:r>
          </a:p>
        </p:txBody>
      </p:sp>
      <p:pic>
        <p:nvPicPr>
          <p:cNvPr id="6" name="Picture 5">
            <a:extLst>
              <a:ext uri="{FF2B5EF4-FFF2-40B4-BE49-F238E27FC236}">
                <a16:creationId xmlns:a16="http://schemas.microsoft.com/office/drawing/2014/main" id="{9837472D-444C-48B4-AB73-DA977196F20F}"/>
              </a:ext>
            </a:extLst>
          </p:cNvPr>
          <p:cNvPicPr>
            <a:picLocks noChangeAspect="1"/>
          </p:cNvPicPr>
          <p:nvPr/>
        </p:nvPicPr>
        <p:blipFill>
          <a:blip r:embed="rId2"/>
          <a:stretch>
            <a:fillRect/>
          </a:stretch>
        </p:blipFill>
        <p:spPr>
          <a:xfrm>
            <a:off x="885318" y="2255166"/>
            <a:ext cx="2388349" cy="2087755"/>
          </a:xfrm>
          <a:prstGeom prst="rect">
            <a:avLst/>
          </a:prstGeom>
        </p:spPr>
      </p:pic>
      <p:pic>
        <p:nvPicPr>
          <p:cNvPr id="7" name="Picture 6">
            <a:extLst>
              <a:ext uri="{FF2B5EF4-FFF2-40B4-BE49-F238E27FC236}">
                <a16:creationId xmlns:a16="http://schemas.microsoft.com/office/drawing/2014/main" id="{F316D30D-C1D4-425E-AEC2-8293F95E3829}"/>
              </a:ext>
            </a:extLst>
          </p:cNvPr>
          <p:cNvPicPr>
            <a:picLocks noChangeAspect="1"/>
          </p:cNvPicPr>
          <p:nvPr/>
        </p:nvPicPr>
        <p:blipFill>
          <a:blip r:embed="rId3"/>
          <a:stretch>
            <a:fillRect/>
          </a:stretch>
        </p:blipFill>
        <p:spPr>
          <a:xfrm>
            <a:off x="1723201" y="477871"/>
            <a:ext cx="789649" cy="651460"/>
          </a:xfrm>
          <a:prstGeom prst="rect">
            <a:avLst/>
          </a:prstGeom>
        </p:spPr>
      </p:pic>
      <p:sp>
        <p:nvSpPr>
          <p:cNvPr id="11" name="TextBox 10">
            <a:extLst>
              <a:ext uri="{FF2B5EF4-FFF2-40B4-BE49-F238E27FC236}">
                <a16:creationId xmlns:a16="http://schemas.microsoft.com/office/drawing/2014/main" id="{2FE4818F-BB84-4873-825A-29C5C8A64FF5}"/>
              </a:ext>
            </a:extLst>
          </p:cNvPr>
          <p:cNvSpPr txBox="1"/>
          <p:nvPr/>
        </p:nvSpPr>
        <p:spPr>
          <a:xfrm>
            <a:off x="-59390" y="1289574"/>
            <a:ext cx="4577925" cy="830997"/>
          </a:xfrm>
          <a:prstGeom prst="rect">
            <a:avLst/>
          </a:prstGeom>
          <a:noFill/>
        </p:spPr>
        <p:txBody>
          <a:bodyPr wrap="square">
            <a:spAutoFit/>
          </a:bodyPr>
          <a:lstStyle/>
          <a:p>
            <a:pPr marL="475488" marR="0" lvl="2" algn="l" defTabSz="874713" rtl="0" eaLnBrk="1" fontAlgn="base" latinLnBrk="0" hangingPunct="1">
              <a:lnSpc>
                <a:spcPct val="100000"/>
              </a:lnSpc>
              <a:spcBef>
                <a:spcPts val="0"/>
              </a:spcBef>
              <a:spcAft>
                <a:spcPts val="600"/>
              </a:spcAft>
              <a:buClrTx/>
              <a:buSzPct val="80000"/>
              <a:tabLst>
                <a:tab pos="346075" algn="l"/>
              </a:tabLst>
              <a:defRPr/>
            </a:pPr>
            <a:r>
              <a:rPr kumimoji="0" lang="en-US" sz="1800" i="0" u="none" strike="noStrike" kern="0" cap="none" spc="0" normalizeH="0" baseline="0" noProof="0" dirty="0">
                <a:ln>
                  <a:noFill/>
                </a:ln>
                <a:solidFill>
                  <a:srgbClr val="000000"/>
                </a:solidFill>
                <a:effectLst/>
                <a:uLnTx/>
                <a:uFillTx/>
                <a:latin typeface="Arial"/>
              </a:rPr>
              <a:t>	     </a:t>
            </a:r>
            <a:r>
              <a:rPr kumimoji="0" lang="en-US" sz="1800" i="0" u="none" strike="noStrike" kern="0" cap="none" spc="0" normalizeH="0" baseline="0" noProof="0" dirty="0">
                <a:ln>
                  <a:noFill/>
                </a:ln>
                <a:solidFill>
                  <a:srgbClr val="00B050"/>
                </a:solidFill>
                <a:effectLst/>
                <a:uLnTx/>
                <a:uFillTx/>
                <a:latin typeface="Arial"/>
              </a:rPr>
              <a:t>Acceptable Stacking</a:t>
            </a:r>
          </a:p>
          <a:p>
            <a:pPr marL="646938" marR="0" lvl="2" indent="-171450" algn="l" defTabSz="874713" rtl="0" eaLnBrk="1" fontAlgn="base" latinLnBrk="0" hangingPunct="1">
              <a:lnSpc>
                <a:spcPct val="100000"/>
              </a:lnSpc>
              <a:spcBef>
                <a:spcPts val="0"/>
              </a:spcBef>
              <a:spcAft>
                <a:spcPts val="600"/>
              </a:spcAft>
              <a:buClrTx/>
              <a:buSzPct val="80000"/>
              <a:buFont typeface="Arial" panose="020B0604020202020204" pitchFamily="34" charset="0"/>
              <a:buChar char="•"/>
              <a:tabLst>
                <a:tab pos="346075" algn="l"/>
              </a:tabLst>
              <a:defRPr/>
            </a:pPr>
            <a:r>
              <a:rPr kumimoji="0" lang="en-US" sz="1000" b="0" i="0" u="none" strike="noStrike" kern="0" cap="none" spc="0" normalizeH="0" baseline="0" noProof="0" dirty="0">
                <a:ln>
                  <a:noFill/>
                </a:ln>
                <a:solidFill>
                  <a:srgbClr val="000000"/>
                </a:solidFill>
                <a:effectLst/>
                <a:uLnTx/>
                <a:uFillTx/>
                <a:latin typeface="Arial"/>
              </a:rPr>
              <a:t>Cartons are placed in longitude &amp; lateral positions for stability</a:t>
            </a:r>
          </a:p>
          <a:p>
            <a:pPr marL="646938" marR="0" lvl="2" indent="-171450" algn="l" defTabSz="874713" rtl="0" eaLnBrk="1" fontAlgn="base" latinLnBrk="0" hangingPunct="1">
              <a:lnSpc>
                <a:spcPct val="100000"/>
              </a:lnSpc>
              <a:spcBef>
                <a:spcPts val="0"/>
              </a:spcBef>
              <a:spcAft>
                <a:spcPts val="600"/>
              </a:spcAft>
              <a:buClrTx/>
              <a:buSzPct val="80000"/>
              <a:buFont typeface="Arial" panose="020B0604020202020204" pitchFamily="34" charset="0"/>
              <a:buChar char="•"/>
              <a:tabLst>
                <a:tab pos="346075" algn="l"/>
              </a:tabLst>
              <a:defRPr/>
            </a:pPr>
            <a:r>
              <a:rPr kumimoji="0" lang="en-US" sz="1000" b="0" i="0" u="none" strike="noStrike" kern="0" cap="none" spc="0" normalizeH="0" baseline="0" noProof="0" dirty="0">
                <a:ln>
                  <a:noFill/>
                </a:ln>
                <a:solidFill>
                  <a:srgbClr val="000000"/>
                </a:solidFill>
                <a:effectLst/>
                <a:uLnTx/>
                <a:uFillTx/>
                <a:latin typeface="Arial"/>
              </a:rPr>
              <a:t>Goods can be removed without collapsing 	</a:t>
            </a:r>
          </a:p>
        </p:txBody>
      </p:sp>
      <p:pic>
        <p:nvPicPr>
          <p:cNvPr id="12" name="Picture 11">
            <a:extLst>
              <a:ext uri="{FF2B5EF4-FFF2-40B4-BE49-F238E27FC236}">
                <a16:creationId xmlns:a16="http://schemas.microsoft.com/office/drawing/2014/main" id="{C2DB2282-64C2-4F90-963D-BD79AED8CA45}"/>
              </a:ext>
            </a:extLst>
          </p:cNvPr>
          <p:cNvPicPr>
            <a:picLocks noChangeAspect="1"/>
          </p:cNvPicPr>
          <p:nvPr/>
        </p:nvPicPr>
        <p:blipFill>
          <a:blip r:embed="rId4"/>
          <a:stretch>
            <a:fillRect/>
          </a:stretch>
        </p:blipFill>
        <p:spPr>
          <a:xfrm>
            <a:off x="6412041" y="514270"/>
            <a:ext cx="720850" cy="709129"/>
          </a:xfrm>
          <a:prstGeom prst="rect">
            <a:avLst/>
          </a:prstGeom>
        </p:spPr>
      </p:pic>
      <p:sp>
        <p:nvSpPr>
          <p:cNvPr id="13" name="TextBox 12">
            <a:extLst>
              <a:ext uri="{FF2B5EF4-FFF2-40B4-BE49-F238E27FC236}">
                <a16:creationId xmlns:a16="http://schemas.microsoft.com/office/drawing/2014/main" id="{5C30C5F1-07E7-4F78-AFDA-2AAC461BA0C7}"/>
              </a:ext>
            </a:extLst>
          </p:cNvPr>
          <p:cNvSpPr txBox="1"/>
          <p:nvPr/>
        </p:nvSpPr>
        <p:spPr>
          <a:xfrm>
            <a:off x="4480001" y="1296198"/>
            <a:ext cx="4481120" cy="1538883"/>
          </a:xfrm>
          <a:prstGeom prst="rect">
            <a:avLst/>
          </a:prstGeom>
          <a:noFill/>
        </p:spPr>
        <p:txBody>
          <a:bodyPr wrap="square">
            <a:spAutoFit/>
          </a:bodyPr>
          <a:lstStyle/>
          <a:p>
            <a:pPr marL="475488" marR="0" lvl="2" algn="l" defTabSz="874713" rtl="0" eaLnBrk="1" fontAlgn="base" latinLnBrk="0" hangingPunct="1">
              <a:lnSpc>
                <a:spcPct val="100000"/>
              </a:lnSpc>
              <a:spcBef>
                <a:spcPts val="0"/>
              </a:spcBef>
              <a:spcAft>
                <a:spcPts val="600"/>
              </a:spcAft>
              <a:buClrTx/>
              <a:buSzPct val="80000"/>
              <a:tabLst>
                <a:tab pos="346075" algn="l"/>
              </a:tabLst>
              <a:defRPr/>
            </a:pPr>
            <a:r>
              <a:rPr kumimoji="0" lang="en-US" sz="1800" i="0" u="none" strike="noStrike" kern="0" cap="none" spc="0" normalizeH="0" baseline="0" noProof="0" dirty="0">
                <a:ln>
                  <a:noFill/>
                </a:ln>
                <a:solidFill>
                  <a:srgbClr val="000000"/>
                </a:solidFill>
                <a:effectLst/>
                <a:uLnTx/>
                <a:uFillTx/>
                <a:latin typeface="Arial"/>
              </a:rPr>
              <a:t>	  </a:t>
            </a:r>
            <a:r>
              <a:rPr kumimoji="0" lang="en-US" sz="1800" i="0" u="none" strike="noStrike" kern="0" cap="none" spc="0" normalizeH="0" baseline="0" noProof="0" dirty="0">
                <a:ln>
                  <a:noFill/>
                </a:ln>
                <a:solidFill>
                  <a:schemeClr val="accent4">
                    <a:lumMod val="75000"/>
                  </a:schemeClr>
                </a:solidFill>
                <a:effectLst/>
                <a:uLnTx/>
                <a:uFillTx/>
                <a:latin typeface="Arial"/>
              </a:rPr>
              <a:t>NOT Acceptable Stacking</a:t>
            </a:r>
          </a:p>
          <a:p>
            <a:pPr marL="761238" marR="0" lvl="2" indent="-285750" algn="l" defTabSz="874713" rtl="0" eaLnBrk="1" fontAlgn="base" latinLnBrk="0" hangingPunct="1">
              <a:lnSpc>
                <a:spcPct val="100000"/>
              </a:lnSpc>
              <a:spcBef>
                <a:spcPts val="0"/>
              </a:spcBef>
              <a:spcAft>
                <a:spcPts val="600"/>
              </a:spcAft>
              <a:buClrTx/>
              <a:buSzPct val="80000"/>
              <a:buFont typeface="Arial" panose="020B0604020202020204" pitchFamily="34" charset="0"/>
              <a:buChar char="•"/>
              <a:tabLst>
                <a:tab pos="346075" algn="l"/>
              </a:tabLst>
              <a:defRPr/>
            </a:pPr>
            <a:r>
              <a:rPr lang="en-US" sz="1000" b="0" kern="0" dirty="0">
                <a:solidFill>
                  <a:schemeClr val="tx1"/>
                </a:solidFill>
                <a:effectLst/>
                <a:latin typeface="Arial"/>
              </a:rPr>
              <a:t>Boxes stacked facing same direction</a:t>
            </a:r>
          </a:p>
          <a:p>
            <a:pPr marL="761238" marR="0" lvl="2" indent="-285750" algn="l" defTabSz="874713" rtl="0" eaLnBrk="1" fontAlgn="base" latinLnBrk="0" hangingPunct="1">
              <a:lnSpc>
                <a:spcPct val="100000"/>
              </a:lnSpc>
              <a:spcBef>
                <a:spcPts val="0"/>
              </a:spcBef>
              <a:spcAft>
                <a:spcPts val="600"/>
              </a:spcAft>
              <a:buClrTx/>
              <a:buSzPct val="80000"/>
              <a:buFont typeface="Arial" panose="020B0604020202020204" pitchFamily="34" charset="0"/>
              <a:buChar char="•"/>
              <a:tabLst>
                <a:tab pos="346075" algn="l"/>
              </a:tabLst>
              <a:defRPr/>
            </a:pPr>
            <a:r>
              <a:rPr lang="en-US" sz="1000" b="0" kern="0" dirty="0">
                <a:solidFill>
                  <a:schemeClr val="tx1"/>
                </a:solidFill>
                <a:effectLst/>
                <a:latin typeface="Arial"/>
              </a:rPr>
              <a:t>Pallet can easily tip over </a:t>
            </a:r>
          </a:p>
          <a:p>
            <a:pPr marL="475488" marR="0" lvl="2" algn="l" defTabSz="874713" rtl="0" eaLnBrk="1" fontAlgn="base" latinLnBrk="0" hangingPunct="1">
              <a:lnSpc>
                <a:spcPct val="100000"/>
              </a:lnSpc>
              <a:spcBef>
                <a:spcPts val="0"/>
              </a:spcBef>
              <a:spcAft>
                <a:spcPts val="600"/>
              </a:spcAft>
              <a:buClrTx/>
              <a:buSzPct val="80000"/>
              <a:tabLst>
                <a:tab pos="346075" algn="l"/>
              </a:tabLst>
              <a:defRPr/>
            </a:pPr>
            <a:endParaRPr kumimoji="0" lang="en-US" sz="1800" i="0" u="none" strike="noStrike" kern="0" cap="none" spc="0" normalizeH="0" baseline="0" noProof="0" dirty="0">
              <a:ln>
                <a:noFill/>
              </a:ln>
              <a:solidFill>
                <a:schemeClr val="accent4">
                  <a:lumMod val="75000"/>
                </a:schemeClr>
              </a:solidFill>
              <a:effectLst/>
              <a:uLnTx/>
              <a:uFillTx/>
              <a:latin typeface="Arial"/>
            </a:endParaRPr>
          </a:p>
          <a:p>
            <a:pPr marL="475488" marR="0" lvl="2" algn="l" defTabSz="874713" rtl="0" eaLnBrk="1" fontAlgn="base" latinLnBrk="0" hangingPunct="1">
              <a:lnSpc>
                <a:spcPct val="100000"/>
              </a:lnSpc>
              <a:spcBef>
                <a:spcPts val="0"/>
              </a:spcBef>
              <a:spcAft>
                <a:spcPts val="600"/>
              </a:spcAft>
              <a:buClrTx/>
              <a:buSzPct val="80000"/>
              <a:tabLst>
                <a:tab pos="346075" algn="l"/>
              </a:tabLst>
              <a:defRPr/>
            </a:pPr>
            <a:endParaRPr kumimoji="0" lang="en-US" sz="1800" i="0" u="none" strike="noStrike" kern="0" cap="none" spc="0" normalizeH="0" baseline="0" noProof="0" dirty="0">
              <a:ln>
                <a:noFill/>
              </a:ln>
              <a:solidFill>
                <a:schemeClr val="accent4">
                  <a:lumMod val="75000"/>
                </a:schemeClr>
              </a:solidFill>
              <a:effectLst/>
              <a:uLnTx/>
              <a:uFillTx/>
              <a:latin typeface="Arial"/>
            </a:endParaRPr>
          </a:p>
        </p:txBody>
      </p:sp>
      <p:pic>
        <p:nvPicPr>
          <p:cNvPr id="15" name="Picture 14">
            <a:extLst>
              <a:ext uri="{FF2B5EF4-FFF2-40B4-BE49-F238E27FC236}">
                <a16:creationId xmlns:a16="http://schemas.microsoft.com/office/drawing/2014/main" id="{1924698A-FA28-4B59-8350-4F544DB91DB4}"/>
              </a:ext>
            </a:extLst>
          </p:cNvPr>
          <p:cNvPicPr>
            <a:picLocks noChangeAspect="1"/>
          </p:cNvPicPr>
          <p:nvPr/>
        </p:nvPicPr>
        <p:blipFill>
          <a:blip r:embed="rId5"/>
          <a:stretch>
            <a:fillRect/>
          </a:stretch>
        </p:blipFill>
        <p:spPr>
          <a:xfrm>
            <a:off x="5564937" y="2094923"/>
            <a:ext cx="2134503" cy="2494252"/>
          </a:xfrm>
          <a:prstGeom prst="rect">
            <a:avLst/>
          </a:prstGeom>
        </p:spPr>
      </p:pic>
    </p:spTree>
    <p:extLst>
      <p:ext uri="{BB962C8B-B14F-4D97-AF65-F5344CB8AC3E}">
        <p14:creationId xmlns:p14="http://schemas.microsoft.com/office/powerpoint/2010/main" val="3571694571"/>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 </a:t>
            </a:r>
            <a:r>
              <a:rPr lang="de-DE" dirty="0">
                <a:solidFill>
                  <a:srgbClr val="0043C8"/>
                </a:solidFill>
              </a:rPr>
              <a:t>Pallet height</a:t>
            </a:r>
          </a:p>
        </p:txBody>
      </p:sp>
      <p:sp>
        <p:nvSpPr>
          <p:cNvPr id="7" name="Textfeld 6"/>
          <p:cNvSpPr txBox="1"/>
          <p:nvPr/>
        </p:nvSpPr>
        <p:spPr>
          <a:xfrm>
            <a:off x="312547" y="668782"/>
            <a:ext cx="7194176" cy="294131"/>
          </a:xfrm>
          <a:prstGeom prst="rect">
            <a:avLst/>
          </a:prstGeom>
          <a:noFill/>
        </p:spPr>
        <p:txBody>
          <a:bodyPr wrap="square" lIns="77925" tIns="38963" rIns="77925" bIns="38963" rtlCol="0">
            <a:spAutoFit/>
          </a:bodyPr>
          <a:lstStyle/>
          <a:p>
            <a:r>
              <a:rPr lang="de-DE" sz="1400" dirty="0">
                <a:solidFill>
                  <a:srgbClr val="0043C8"/>
                </a:solidFill>
                <a:effectLst/>
              </a:rPr>
              <a:t>Maximum pallet height is 2m (includes pallet &amp; cartons)</a:t>
            </a:r>
          </a:p>
        </p:txBody>
      </p:sp>
      <p:pic>
        <p:nvPicPr>
          <p:cNvPr id="8" name="Picture 2" descr="\\dedonetapp02\GRPDATA\EINKAUF\LOGISTIK\Anlieferreporting\Fotos\0012 13.12.2010\13.12.2010 003.JPG"/>
          <p:cNvPicPr>
            <a:picLocks noChangeAspect="1" noChangeArrowheads="1"/>
          </p:cNvPicPr>
          <p:nvPr/>
        </p:nvPicPr>
        <p:blipFill>
          <a:blip r:embed="rId2" cstate="print"/>
          <a:srcRect/>
          <a:stretch>
            <a:fillRect/>
          </a:stretch>
        </p:blipFill>
        <p:spPr bwMode="auto">
          <a:xfrm>
            <a:off x="5140946" y="1680411"/>
            <a:ext cx="1805976" cy="2554063"/>
          </a:xfrm>
          <a:prstGeom prst="rect">
            <a:avLst/>
          </a:prstGeom>
          <a:noFill/>
        </p:spPr>
      </p:pic>
      <p:pic>
        <p:nvPicPr>
          <p:cNvPr id="9" name="Picture 2" descr="C:\Users\ffischl\Pictures\2012-03-15 Palettenqualität\Palettenqualität 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990" y="1595441"/>
            <a:ext cx="1826027" cy="25540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celsberg\Downloads\MC90043253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1819" y="959619"/>
            <a:ext cx="593774" cy="5851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celsberg\Desktop\grüner haken.PN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752477" y="868835"/>
            <a:ext cx="787052" cy="64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185015"/>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pPr algn="ctr"/>
            <a:r>
              <a:rPr lang="de-DE" dirty="0">
                <a:solidFill>
                  <a:srgbClr val="0043C8"/>
                </a:solidFill>
              </a:rPr>
              <a:t>Pallet height &amp; size - </a:t>
            </a:r>
            <a:r>
              <a:rPr lang="de-DE" i="1" dirty="0">
                <a:solidFill>
                  <a:srgbClr val="0043C8"/>
                </a:solidFill>
              </a:rPr>
              <a:t>EXCEPTION</a:t>
            </a:r>
          </a:p>
        </p:txBody>
      </p:sp>
      <p:pic>
        <p:nvPicPr>
          <p:cNvPr id="12" name="Picture 3" descr="C:\Users\celsberg\Downloads\MC90043253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541" y="827321"/>
            <a:ext cx="748348" cy="7375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celsberg\Desktop\grüner haken.PN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749959" y="764913"/>
            <a:ext cx="972197" cy="7999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ffischl\Pictures\2012-03-15 Palettenqualität\Palettenqualität 0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0646" y="1730187"/>
            <a:ext cx="1692137" cy="225618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ffischl\Pictures\2012-03-15 Palettenqualität\Palettenqualität 0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493" y="1730187"/>
            <a:ext cx="1698115" cy="2264153"/>
          </a:xfrm>
          <a:prstGeom prst="rect">
            <a:avLst/>
          </a:prstGeom>
          <a:noFill/>
          <a:extLst>
            <a:ext uri="{909E8E84-426E-40DD-AFC4-6F175D3DCCD1}">
              <a14:hiddenFill xmlns:a14="http://schemas.microsoft.com/office/drawing/2010/main">
                <a:solidFill>
                  <a:srgbClr val="FFFFFF"/>
                </a:solidFill>
              </a14:hiddenFill>
            </a:ext>
          </a:extLst>
        </p:spPr>
      </p:pic>
      <p:sp>
        <p:nvSpPr>
          <p:cNvPr id="16" name="Textfeld 15"/>
          <p:cNvSpPr txBox="1"/>
          <p:nvPr/>
        </p:nvSpPr>
        <p:spPr>
          <a:xfrm>
            <a:off x="3490049" y="2040236"/>
            <a:ext cx="2032219" cy="632685"/>
          </a:xfrm>
          <a:prstGeom prst="rect">
            <a:avLst/>
          </a:prstGeom>
          <a:noFill/>
        </p:spPr>
        <p:txBody>
          <a:bodyPr wrap="square" lIns="77925" tIns="38963" rIns="77925" bIns="38963" rtlCol="0">
            <a:spAutoFit/>
          </a:bodyPr>
          <a:lstStyle/>
          <a:p>
            <a:pPr algn="ctr"/>
            <a:endParaRPr lang="de-DE" sz="1200" dirty="0">
              <a:solidFill>
                <a:schemeClr val="tx1"/>
              </a:solidFill>
              <a:effectLst/>
            </a:endParaRPr>
          </a:p>
          <a:p>
            <a:pPr algn="ctr"/>
            <a:r>
              <a:rPr lang="de-DE" sz="1200" dirty="0">
                <a:solidFill>
                  <a:srgbClr val="0043C8"/>
                </a:solidFill>
                <a:effectLst/>
                <a:latin typeface="72 Condensed" panose="020B0506030000000003" pitchFamily="34" charset="0"/>
                <a:cs typeface="72 Condensed" panose="020B0506030000000003" pitchFamily="34" charset="0"/>
              </a:rPr>
              <a:t>Safety of the product is  priority</a:t>
            </a:r>
          </a:p>
        </p:txBody>
      </p:sp>
      <p:sp>
        <p:nvSpPr>
          <p:cNvPr id="17" name="Textfeld 16"/>
          <p:cNvSpPr txBox="1"/>
          <p:nvPr/>
        </p:nvSpPr>
        <p:spPr>
          <a:xfrm>
            <a:off x="1181166" y="4111080"/>
            <a:ext cx="2312705" cy="540352"/>
          </a:xfrm>
          <a:prstGeom prst="rect">
            <a:avLst/>
          </a:prstGeom>
          <a:noFill/>
        </p:spPr>
        <p:txBody>
          <a:bodyPr wrap="square" lIns="77925" tIns="38963" rIns="77925" bIns="38963" rtlCol="0">
            <a:spAutoFit/>
          </a:bodyPr>
          <a:lstStyle/>
          <a:p>
            <a:pPr algn="ctr"/>
            <a:r>
              <a:rPr lang="de-DE" sz="1000" dirty="0" err="1">
                <a:solidFill>
                  <a:srgbClr val="0043C8"/>
                </a:solidFill>
                <a:effectLst/>
              </a:rPr>
              <a:t>Dimensions</a:t>
            </a:r>
            <a:r>
              <a:rPr lang="de-DE" sz="1000" dirty="0">
                <a:solidFill>
                  <a:srgbClr val="0043C8"/>
                </a:solidFill>
                <a:effectLst/>
              </a:rPr>
              <a:t> </a:t>
            </a:r>
            <a:r>
              <a:rPr lang="de-DE" sz="1000" dirty="0" err="1">
                <a:solidFill>
                  <a:srgbClr val="0043C8"/>
                </a:solidFill>
                <a:effectLst/>
              </a:rPr>
              <a:t>of</a:t>
            </a:r>
            <a:r>
              <a:rPr lang="de-DE" sz="1000" dirty="0">
                <a:solidFill>
                  <a:srgbClr val="0043C8"/>
                </a:solidFill>
                <a:effectLst/>
              </a:rPr>
              <a:t> </a:t>
            </a:r>
            <a:r>
              <a:rPr lang="de-DE" sz="1000" dirty="0" err="1">
                <a:solidFill>
                  <a:srgbClr val="0043C8"/>
                </a:solidFill>
                <a:effectLst/>
              </a:rPr>
              <a:t>the</a:t>
            </a:r>
            <a:r>
              <a:rPr lang="de-DE" sz="1000" dirty="0">
                <a:solidFill>
                  <a:srgbClr val="0043C8"/>
                </a:solidFill>
                <a:effectLst/>
              </a:rPr>
              <a:t> </a:t>
            </a:r>
            <a:r>
              <a:rPr lang="de-DE" sz="1000" dirty="0" err="1">
                <a:solidFill>
                  <a:srgbClr val="0043C8"/>
                </a:solidFill>
                <a:effectLst/>
              </a:rPr>
              <a:t>single</a:t>
            </a:r>
            <a:r>
              <a:rPr lang="de-DE" sz="1000" dirty="0">
                <a:solidFill>
                  <a:srgbClr val="0043C8"/>
                </a:solidFill>
                <a:effectLst/>
              </a:rPr>
              <a:t> </a:t>
            </a:r>
            <a:r>
              <a:rPr lang="de-DE" sz="1000" dirty="0" err="1">
                <a:solidFill>
                  <a:srgbClr val="0043C8"/>
                </a:solidFill>
                <a:effectLst/>
              </a:rPr>
              <a:t>product</a:t>
            </a:r>
            <a:r>
              <a:rPr lang="de-DE" sz="1000" dirty="0">
                <a:solidFill>
                  <a:srgbClr val="0043C8"/>
                </a:solidFill>
                <a:effectLst/>
              </a:rPr>
              <a:t> </a:t>
            </a:r>
            <a:r>
              <a:rPr lang="de-DE" sz="1000" dirty="0" err="1">
                <a:solidFill>
                  <a:srgbClr val="0043C8"/>
                </a:solidFill>
                <a:effectLst/>
              </a:rPr>
              <a:t>are</a:t>
            </a:r>
            <a:r>
              <a:rPr lang="de-DE" sz="1000" dirty="0">
                <a:solidFill>
                  <a:srgbClr val="0043C8"/>
                </a:solidFill>
                <a:effectLst/>
              </a:rPr>
              <a:t> </a:t>
            </a:r>
            <a:r>
              <a:rPr lang="de-DE" sz="1000" dirty="0" err="1">
                <a:solidFill>
                  <a:srgbClr val="0043C8"/>
                </a:solidFill>
                <a:effectLst/>
              </a:rPr>
              <a:t>bigger</a:t>
            </a:r>
            <a:r>
              <a:rPr lang="de-DE" sz="1000" dirty="0">
                <a:solidFill>
                  <a:srgbClr val="0043C8"/>
                </a:solidFill>
                <a:effectLst/>
              </a:rPr>
              <a:t> </a:t>
            </a:r>
            <a:r>
              <a:rPr lang="de-DE" sz="1000" dirty="0" err="1">
                <a:solidFill>
                  <a:srgbClr val="0043C8"/>
                </a:solidFill>
                <a:effectLst/>
              </a:rPr>
              <a:t>than</a:t>
            </a:r>
            <a:r>
              <a:rPr lang="de-DE" sz="1000" dirty="0">
                <a:solidFill>
                  <a:srgbClr val="0043C8"/>
                </a:solidFill>
                <a:effectLst/>
              </a:rPr>
              <a:t> </a:t>
            </a:r>
          </a:p>
          <a:p>
            <a:pPr algn="ctr"/>
            <a:r>
              <a:rPr lang="de-DE" sz="1000" dirty="0">
                <a:solidFill>
                  <a:srgbClr val="0043C8"/>
                </a:solidFill>
                <a:effectLst/>
              </a:rPr>
              <a:t>1.20m (size) to 2 m (height)</a:t>
            </a:r>
          </a:p>
        </p:txBody>
      </p:sp>
      <p:sp>
        <p:nvSpPr>
          <p:cNvPr id="18" name="Textfeld 17"/>
          <p:cNvSpPr txBox="1"/>
          <p:nvPr/>
        </p:nvSpPr>
        <p:spPr>
          <a:xfrm>
            <a:off x="5590361" y="4128184"/>
            <a:ext cx="2312705" cy="540352"/>
          </a:xfrm>
          <a:prstGeom prst="rect">
            <a:avLst/>
          </a:prstGeom>
          <a:noFill/>
        </p:spPr>
        <p:txBody>
          <a:bodyPr wrap="square" lIns="77925" tIns="38963" rIns="77925" bIns="38963" rtlCol="0">
            <a:spAutoFit/>
          </a:bodyPr>
          <a:lstStyle/>
          <a:p>
            <a:pPr algn="ctr"/>
            <a:r>
              <a:rPr lang="de-DE" sz="1000" dirty="0" err="1">
                <a:solidFill>
                  <a:srgbClr val="0043C8"/>
                </a:solidFill>
                <a:effectLst/>
              </a:rPr>
              <a:t>Dimensions</a:t>
            </a:r>
            <a:r>
              <a:rPr lang="de-DE" sz="1000" dirty="0">
                <a:solidFill>
                  <a:srgbClr val="0043C8"/>
                </a:solidFill>
                <a:effectLst/>
              </a:rPr>
              <a:t> </a:t>
            </a:r>
            <a:r>
              <a:rPr lang="de-DE" sz="1000" dirty="0" err="1">
                <a:solidFill>
                  <a:srgbClr val="0043C8"/>
                </a:solidFill>
                <a:effectLst/>
              </a:rPr>
              <a:t>of</a:t>
            </a:r>
            <a:r>
              <a:rPr lang="de-DE" sz="1000" dirty="0">
                <a:solidFill>
                  <a:srgbClr val="0043C8"/>
                </a:solidFill>
                <a:effectLst/>
              </a:rPr>
              <a:t> </a:t>
            </a:r>
            <a:r>
              <a:rPr lang="de-DE" sz="1000" dirty="0" err="1">
                <a:solidFill>
                  <a:srgbClr val="0043C8"/>
                </a:solidFill>
                <a:effectLst/>
              </a:rPr>
              <a:t>the</a:t>
            </a:r>
            <a:r>
              <a:rPr lang="de-DE" sz="1000" dirty="0">
                <a:solidFill>
                  <a:srgbClr val="0043C8"/>
                </a:solidFill>
                <a:effectLst/>
              </a:rPr>
              <a:t> </a:t>
            </a:r>
            <a:r>
              <a:rPr lang="de-DE" sz="1000" dirty="0" err="1">
                <a:solidFill>
                  <a:srgbClr val="0043C8"/>
                </a:solidFill>
                <a:effectLst/>
              </a:rPr>
              <a:t>single</a:t>
            </a:r>
            <a:r>
              <a:rPr lang="de-DE" sz="1000" dirty="0">
                <a:solidFill>
                  <a:srgbClr val="0043C8"/>
                </a:solidFill>
                <a:effectLst/>
              </a:rPr>
              <a:t> </a:t>
            </a:r>
            <a:r>
              <a:rPr lang="de-DE" sz="1000" dirty="0" err="1">
                <a:solidFill>
                  <a:srgbClr val="0043C8"/>
                </a:solidFill>
                <a:effectLst/>
              </a:rPr>
              <a:t>product</a:t>
            </a:r>
            <a:r>
              <a:rPr lang="de-DE" sz="1000" dirty="0">
                <a:solidFill>
                  <a:srgbClr val="0043C8"/>
                </a:solidFill>
                <a:effectLst/>
              </a:rPr>
              <a:t> </a:t>
            </a:r>
            <a:r>
              <a:rPr lang="de-DE" sz="1000" dirty="0" err="1">
                <a:solidFill>
                  <a:srgbClr val="0043C8"/>
                </a:solidFill>
                <a:effectLst/>
              </a:rPr>
              <a:t>are</a:t>
            </a:r>
            <a:r>
              <a:rPr lang="de-DE" sz="1000" dirty="0">
                <a:solidFill>
                  <a:srgbClr val="0043C8"/>
                </a:solidFill>
                <a:effectLst/>
              </a:rPr>
              <a:t> </a:t>
            </a:r>
            <a:r>
              <a:rPr lang="de-DE" sz="1000" dirty="0" err="1">
                <a:solidFill>
                  <a:srgbClr val="0043C8"/>
                </a:solidFill>
                <a:effectLst/>
              </a:rPr>
              <a:t>smaller</a:t>
            </a:r>
            <a:r>
              <a:rPr lang="de-DE" sz="1000" dirty="0">
                <a:solidFill>
                  <a:srgbClr val="0043C8"/>
                </a:solidFill>
                <a:effectLst/>
              </a:rPr>
              <a:t> </a:t>
            </a:r>
            <a:r>
              <a:rPr lang="de-DE" sz="1000" dirty="0" err="1">
                <a:solidFill>
                  <a:srgbClr val="0043C8"/>
                </a:solidFill>
                <a:effectLst/>
              </a:rPr>
              <a:t>than</a:t>
            </a:r>
            <a:r>
              <a:rPr lang="de-DE" sz="1000" dirty="0">
                <a:solidFill>
                  <a:srgbClr val="0043C8"/>
                </a:solidFill>
                <a:effectLst/>
              </a:rPr>
              <a:t> </a:t>
            </a:r>
          </a:p>
          <a:p>
            <a:pPr algn="ctr"/>
            <a:r>
              <a:rPr lang="de-DE" sz="1000" dirty="0">
                <a:solidFill>
                  <a:srgbClr val="0043C8"/>
                </a:solidFill>
                <a:effectLst/>
              </a:rPr>
              <a:t>1.20m (size) to 2 m (height)</a:t>
            </a:r>
          </a:p>
        </p:txBody>
      </p:sp>
      <p:cxnSp>
        <p:nvCxnSpPr>
          <p:cNvPr id="19" name="Gerade Verbindung 18"/>
          <p:cNvCxnSpPr/>
          <p:nvPr/>
        </p:nvCxnSpPr>
        <p:spPr bwMode="auto">
          <a:xfrm>
            <a:off x="1890736" y="1855625"/>
            <a:ext cx="17930" cy="187402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20" name="Gerade Verbindung 19"/>
          <p:cNvCxnSpPr/>
          <p:nvPr/>
        </p:nvCxnSpPr>
        <p:spPr bwMode="auto">
          <a:xfrm>
            <a:off x="1890736" y="1855623"/>
            <a:ext cx="893566" cy="304151"/>
          </a:xfrm>
          <a:prstGeom prst="line">
            <a:avLst/>
          </a:prstGeom>
          <a:solidFill>
            <a:schemeClr val="accent1"/>
          </a:solidFill>
          <a:ln w="19050" cap="flat" cmpd="sng" algn="ctr">
            <a:solidFill>
              <a:srgbClr val="FF0000"/>
            </a:solidFill>
            <a:prstDash val="solid"/>
            <a:round/>
            <a:headEnd type="none" w="med" len="med"/>
            <a:tailEnd type="none" w="med" len="med"/>
          </a:ln>
          <a:effectLst/>
        </p:spPr>
      </p:cxnSp>
      <p:sp>
        <p:nvSpPr>
          <p:cNvPr id="21" name="Textfeld 20"/>
          <p:cNvSpPr txBox="1"/>
          <p:nvPr/>
        </p:nvSpPr>
        <p:spPr>
          <a:xfrm rot="1126235">
            <a:off x="2111424" y="2073474"/>
            <a:ext cx="585082" cy="217186"/>
          </a:xfrm>
          <a:prstGeom prst="rect">
            <a:avLst/>
          </a:prstGeom>
          <a:noFill/>
          <a:ln w="28575">
            <a:solidFill>
              <a:srgbClr val="FF0000"/>
            </a:solidFill>
          </a:ln>
        </p:spPr>
        <p:txBody>
          <a:bodyPr wrap="square" lIns="77925" tIns="38963" rIns="77925" bIns="38963" rtlCol="0">
            <a:spAutoFit/>
          </a:bodyPr>
          <a:lstStyle/>
          <a:p>
            <a:pPr algn="ctr"/>
            <a:r>
              <a:rPr lang="de-DE" sz="900" dirty="0">
                <a:solidFill>
                  <a:schemeClr val="tx1"/>
                </a:solidFill>
                <a:effectLst/>
              </a:rPr>
              <a:t>1.40m</a:t>
            </a:r>
          </a:p>
        </p:txBody>
      </p:sp>
      <p:sp>
        <p:nvSpPr>
          <p:cNvPr id="22" name="Textfeld 21"/>
          <p:cNvSpPr txBox="1"/>
          <p:nvPr/>
        </p:nvSpPr>
        <p:spPr>
          <a:xfrm>
            <a:off x="1899705" y="3023104"/>
            <a:ext cx="573741" cy="217186"/>
          </a:xfrm>
          <a:prstGeom prst="rect">
            <a:avLst/>
          </a:prstGeom>
          <a:noFill/>
          <a:ln w="28575">
            <a:solidFill>
              <a:srgbClr val="FF0000"/>
            </a:solidFill>
          </a:ln>
        </p:spPr>
        <p:txBody>
          <a:bodyPr wrap="square" lIns="77925" tIns="38963" rIns="77925" bIns="38963" rtlCol="0">
            <a:spAutoFit/>
          </a:bodyPr>
          <a:lstStyle/>
          <a:p>
            <a:pPr algn="ctr"/>
            <a:r>
              <a:rPr lang="de-DE" sz="900" dirty="0">
                <a:solidFill>
                  <a:schemeClr val="tx1"/>
                </a:solidFill>
                <a:effectLst/>
              </a:rPr>
              <a:t>2.30m</a:t>
            </a:r>
          </a:p>
        </p:txBody>
      </p:sp>
      <p:cxnSp>
        <p:nvCxnSpPr>
          <p:cNvPr id="23" name="Gerade Verbindung 22"/>
          <p:cNvCxnSpPr/>
          <p:nvPr/>
        </p:nvCxnSpPr>
        <p:spPr bwMode="auto">
          <a:xfrm flipH="1">
            <a:off x="1890736" y="3496235"/>
            <a:ext cx="787119" cy="38254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4" name="Gerade Verbindung 23"/>
          <p:cNvCxnSpPr/>
          <p:nvPr/>
        </p:nvCxnSpPr>
        <p:spPr bwMode="auto">
          <a:xfrm flipH="1" flipV="1">
            <a:off x="1398494" y="3427120"/>
            <a:ext cx="492242" cy="451656"/>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25" name="Textfeld 24"/>
          <p:cNvSpPr txBox="1"/>
          <p:nvPr/>
        </p:nvSpPr>
        <p:spPr>
          <a:xfrm rot="20039825">
            <a:off x="2159080" y="3666538"/>
            <a:ext cx="554767" cy="217186"/>
          </a:xfrm>
          <a:prstGeom prst="rect">
            <a:avLst/>
          </a:prstGeom>
          <a:noFill/>
          <a:ln w="28575">
            <a:noFill/>
          </a:ln>
        </p:spPr>
        <p:txBody>
          <a:bodyPr wrap="square" lIns="77925" tIns="38963" rIns="77925" bIns="38963" rtlCol="0">
            <a:spAutoFit/>
          </a:bodyPr>
          <a:lstStyle/>
          <a:p>
            <a:pPr algn="ctr"/>
            <a:r>
              <a:rPr lang="de-DE" sz="900" dirty="0">
                <a:solidFill>
                  <a:schemeClr val="tx1"/>
                </a:solidFill>
                <a:effectLst/>
              </a:rPr>
              <a:t>1.40m</a:t>
            </a:r>
          </a:p>
        </p:txBody>
      </p:sp>
      <p:sp>
        <p:nvSpPr>
          <p:cNvPr id="26" name="Textfeld 25"/>
          <p:cNvSpPr txBox="1"/>
          <p:nvPr/>
        </p:nvSpPr>
        <p:spPr>
          <a:xfrm rot="2731983">
            <a:off x="1264200" y="3615716"/>
            <a:ext cx="521235" cy="217186"/>
          </a:xfrm>
          <a:prstGeom prst="rect">
            <a:avLst/>
          </a:prstGeom>
          <a:noFill/>
          <a:ln w="28575">
            <a:noFill/>
          </a:ln>
        </p:spPr>
        <p:txBody>
          <a:bodyPr wrap="square" lIns="77925" tIns="38963" rIns="77925" bIns="38963" rtlCol="0">
            <a:spAutoFit/>
          </a:bodyPr>
          <a:lstStyle/>
          <a:p>
            <a:pPr algn="ctr"/>
            <a:r>
              <a:rPr lang="de-DE" sz="900" dirty="0">
                <a:solidFill>
                  <a:schemeClr val="tx1"/>
                </a:solidFill>
                <a:effectLst/>
              </a:rPr>
              <a:t>1.00m</a:t>
            </a:r>
          </a:p>
        </p:txBody>
      </p:sp>
      <p:cxnSp>
        <p:nvCxnSpPr>
          <p:cNvPr id="27" name="Gerade Verbindung 26"/>
          <p:cNvCxnSpPr/>
          <p:nvPr/>
        </p:nvCxnSpPr>
        <p:spPr bwMode="auto">
          <a:xfrm flipH="1">
            <a:off x="6444174" y="3652948"/>
            <a:ext cx="622495" cy="367098"/>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8" name="Gerade Verbindung 27"/>
          <p:cNvCxnSpPr/>
          <p:nvPr/>
        </p:nvCxnSpPr>
        <p:spPr bwMode="auto">
          <a:xfrm flipH="1" flipV="1">
            <a:off x="5900646" y="3555921"/>
            <a:ext cx="543522" cy="464127"/>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29" name="Textfeld 28"/>
          <p:cNvSpPr txBox="1"/>
          <p:nvPr/>
        </p:nvSpPr>
        <p:spPr>
          <a:xfrm rot="2313876">
            <a:off x="5788387" y="3712351"/>
            <a:ext cx="554767" cy="217186"/>
          </a:xfrm>
          <a:prstGeom prst="rect">
            <a:avLst/>
          </a:prstGeom>
          <a:noFill/>
          <a:ln w="28575">
            <a:noFill/>
          </a:ln>
        </p:spPr>
        <p:txBody>
          <a:bodyPr wrap="square" lIns="77925" tIns="38963" rIns="77925" bIns="38963" rtlCol="0">
            <a:spAutoFit/>
          </a:bodyPr>
          <a:lstStyle/>
          <a:p>
            <a:pPr algn="ctr"/>
            <a:r>
              <a:rPr lang="de-DE" sz="900" dirty="0">
                <a:solidFill>
                  <a:schemeClr val="tx1"/>
                </a:solidFill>
                <a:effectLst/>
              </a:rPr>
              <a:t>1.32m</a:t>
            </a:r>
          </a:p>
        </p:txBody>
      </p:sp>
      <p:sp>
        <p:nvSpPr>
          <p:cNvPr id="30" name="Textfeld 29"/>
          <p:cNvSpPr txBox="1"/>
          <p:nvPr/>
        </p:nvSpPr>
        <p:spPr>
          <a:xfrm rot="19617444">
            <a:off x="6670097" y="3727904"/>
            <a:ext cx="554767" cy="217186"/>
          </a:xfrm>
          <a:prstGeom prst="rect">
            <a:avLst/>
          </a:prstGeom>
          <a:noFill/>
          <a:ln w="28575">
            <a:noFill/>
          </a:ln>
        </p:spPr>
        <p:txBody>
          <a:bodyPr wrap="square" lIns="77925" tIns="38963" rIns="77925" bIns="38963" rtlCol="0">
            <a:spAutoFit/>
          </a:bodyPr>
          <a:lstStyle/>
          <a:p>
            <a:pPr algn="ctr"/>
            <a:r>
              <a:rPr lang="de-DE" sz="900" dirty="0">
                <a:solidFill>
                  <a:schemeClr val="tx1"/>
                </a:solidFill>
                <a:effectLst/>
              </a:rPr>
              <a:t>1.20m</a:t>
            </a:r>
          </a:p>
        </p:txBody>
      </p:sp>
      <p:cxnSp>
        <p:nvCxnSpPr>
          <p:cNvPr id="31" name="Gerade Verbindung 30"/>
          <p:cNvCxnSpPr/>
          <p:nvPr/>
        </p:nvCxnSpPr>
        <p:spPr bwMode="auto">
          <a:xfrm flipH="1" flipV="1">
            <a:off x="5942114" y="1836861"/>
            <a:ext cx="4" cy="171906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2" name="Gerade Verbindung 31"/>
          <p:cNvCxnSpPr/>
          <p:nvPr/>
        </p:nvCxnSpPr>
        <p:spPr bwMode="auto">
          <a:xfrm>
            <a:off x="5942118" y="1814320"/>
            <a:ext cx="899541"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33" name="Textfeld 32"/>
          <p:cNvSpPr txBox="1"/>
          <p:nvPr/>
        </p:nvSpPr>
        <p:spPr>
          <a:xfrm>
            <a:off x="6012004" y="2915085"/>
            <a:ext cx="585775" cy="217186"/>
          </a:xfrm>
          <a:prstGeom prst="rect">
            <a:avLst/>
          </a:prstGeom>
          <a:noFill/>
          <a:ln w="28575">
            <a:solidFill>
              <a:schemeClr val="tx1"/>
            </a:solidFill>
          </a:ln>
        </p:spPr>
        <p:txBody>
          <a:bodyPr wrap="square" lIns="77925" tIns="38963" rIns="77925" bIns="38963" rtlCol="0">
            <a:spAutoFit/>
          </a:bodyPr>
          <a:lstStyle/>
          <a:p>
            <a:pPr algn="ctr"/>
            <a:r>
              <a:rPr lang="de-DE" sz="900" dirty="0">
                <a:solidFill>
                  <a:schemeClr val="tx1"/>
                </a:solidFill>
                <a:effectLst/>
              </a:rPr>
              <a:t>2.34m</a:t>
            </a:r>
          </a:p>
        </p:txBody>
      </p:sp>
      <p:cxnSp>
        <p:nvCxnSpPr>
          <p:cNvPr id="34" name="Gerade Verbindung 33"/>
          <p:cNvCxnSpPr/>
          <p:nvPr/>
        </p:nvCxnSpPr>
        <p:spPr bwMode="auto">
          <a:xfrm>
            <a:off x="6552383" y="2684858"/>
            <a:ext cx="514286" cy="31379"/>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35" name="Gerade Verbindung 34"/>
          <p:cNvCxnSpPr/>
          <p:nvPr/>
        </p:nvCxnSpPr>
        <p:spPr bwMode="auto">
          <a:xfrm flipV="1">
            <a:off x="7066669" y="2356579"/>
            <a:ext cx="0" cy="359658"/>
          </a:xfrm>
          <a:prstGeom prst="line">
            <a:avLst/>
          </a:prstGeom>
          <a:solidFill>
            <a:schemeClr val="accent1"/>
          </a:solidFill>
          <a:ln w="19050" cap="flat" cmpd="sng" algn="ctr">
            <a:solidFill>
              <a:srgbClr val="FF0000"/>
            </a:solidFill>
            <a:prstDash val="solid"/>
            <a:round/>
            <a:headEnd type="none" w="med" len="med"/>
            <a:tailEnd type="none" w="med" len="med"/>
          </a:ln>
          <a:effectLst/>
        </p:spPr>
      </p:cxnSp>
      <p:sp>
        <p:nvSpPr>
          <p:cNvPr id="36" name="Textfeld 35"/>
          <p:cNvSpPr txBox="1"/>
          <p:nvPr/>
        </p:nvSpPr>
        <p:spPr>
          <a:xfrm>
            <a:off x="6534594" y="2682446"/>
            <a:ext cx="585775" cy="201798"/>
          </a:xfrm>
          <a:prstGeom prst="rect">
            <a:avLst/>
          </a:prstGeom>
          <a:noFill/>
          <a:ln w="28575">
            <a:noFill/>
          </a:ln>
        </p:spPr>
        <p:txBody>
          <a:bodyPr wrap="square" lIns="77925" tIns="38963" rIns="77925" bIns="38963" rtlCol="0">
            <a:spAutoFit/>
          </a:bodyPr>
          <a:lstStyle/>
          <a:p>
            <a:pPr algn="ctr"/>
            <a:r>
              <a:rPr lang="de-DE" sz="800" dirty="0">
                <a:solidFill>
                  <a:schemeClr val="tx1"/>
                </a:solidFill>
                <a:effectLst/>
              </a:rPr>
              <a:t>0.60m</a:t>
            </a:r>
          </a:p>
        </p:txBody>
      </p:sp>
      <p:sp>
        <p:nvSpPr>
          <p:cNvPr id="37" name="Textfeld 36"/>
          <p:cNvSpPr txBox="1"/>
          <p:nvPr/>
        </p:nvSpPr>
        <p:spPr>
          <a:xfrm>
            <a:off x="6941998" y="2420237"/>
            <a:ext cx="585775" cy="201798"/>
          </a:xfrm>
          <a:prstGeom prst="rect">
            <a:avLst/>
          </a:prstGeom>
          <a:noFill/>
          <a:ln w="28575">
            <a:noFill/>
          </a:ln>
        </p:spPr>
        <p:txBody>
          <a:bodyPr wrap="square" lIns="77925" tIns="38963" rIns="77925" bIns="38963" rtlCol="0">
            <a:spAutoFit/>
          </a:bodyPr>
          <a:lstStyle/>
          <a:p>
            <a:pPr algn="ctr"/>
            <a:r>
              <a:rPr lang="de-DE" sz="800" dirty="0">
                <a:solidFill>
                  <a:schemeClr val="tx1"/>
                </a:solidFill>
                <a:effectLst/>
              </a:rPr>
              <a:t>0.28m</a:t>
            </a:r>
          </a:p>
        </p:txBody>
      </p:sp>
      <p:sp>
        <p:nvSpPr>
          <p:cNvPr id="38" name="Textfeld 37"/>
          <p:cNvSpPr txBox="1"/>
          <p:nvPr/>
        </p:nvSpPr>
        <p:spPr>
          <a:xfrm rot="619871">
            <a:off x="6089169" y="2643235"/>
            <a:ext cx="585775" cy="201798"/>
          </a:xfrm>
          <a:prstGeom prst="rect">
            <a:avLst/>
          </a:prstGeom>
          <a:noFill/>
          <a:ln w="28575">
            <a:noFill/>
          </a:ln>
        </p:spPr>
        <p:txBody>
          <a:bodyPr wrap="square" lIns="77925" tIns="38963" rIns="77925" bIns="38963" rtlCol="0">
            <a:spAutoFit/>
          </a:bodyPr>
          <a:lstStyle/>
          <a:p>
            <a:pPr algn="ctr"/>
            <a:r>
              <a:rPr lang="de-DE" sz="800" dirty="0">
                <a:solidFill>
                  <a:schemeClr val="tx1"/>
                </a:solidFill>
                <a:effectLst/>
              </a:rPr>
              <a:t>0.44m</a:t>
            </a:r>
          </a:p>
        </p:txBody>
      </p:sp>
    </p:spTree>
    <p:extLst>
      <p:ext uri="{BB962C8B-B14F-4D97-AF65-F5344CB8AC3E}">
        <p14:creationId xmlns:p14="http://schemas.microsoft.com/office/powerpoint/2010/main" val="1231173596"/>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073A736-A112-47FE-1B59-EEBAC694D7F2}"/>
              </a:ext>
            </a:extLst>
          </p:cNvPr>
          <p:cNvPicPr>
            <a:picLocks noGrp="1" noChangeAspect="1"/>
          </p:cNvPicPr>
          <p:nvPr>
            <p:ph sz="half" idx="2"/>
          </p:nvPr>
        </p:nvPicPr>
        <p:blipFill>
          <a:blip r:embed="rId2"/>
          <a:stretch>
            <a:fillRect/>
          </a:stretch>
        </p:blipFill>
        <p:spPr>
          <a:xfrm>
            <a:off x="5511841" y="1180852"/>
            <a:ext cx="2477552" cy="2210364"/>
          </a:xfrm>
          <a:prstGeom prst="rect">
            <a:avLst/>
          </a:prstGeom>
        </p:spPr>
      </p:pic>
      <p:sp>
        <p:nvSpPr>
          <p:cNvPr id="4" name="Title 3">
            <a:extLst>
              <a:ext uri="{FF2B5EF4-FFF2-40B4-BE49-F238E27FC236}">
                <a16:creationId xmlns:a16="http://schemas.microsoft.com/office/drawing/2014/main" id="{FBF80CD2-69CF-52F6-ED91-3E1C9FEE1BD3}"/>
              </a:ext>
            </a:extLst>
          </p:cNvPr>
          <p:cNvSpPr>
            <a:spLocks noGrp="1"/>
          </p:cNvSpPr>
          <p:nvPr>
            <p:ph type="title"/>
          </p:nvPr>
        </p:nvSpPr>
        <p:spPr/>
        <p:txBody>
          <a:bodyPr/>
          <a:lstStyle/>
          <a:p>
            <a:pPr algn="ctr"/>
            <a:r>
              <a:rPr lang="en-US" dirty="0"/>
              <a:t>   </a:t>
            </a:r>
            <a:r>
              <a:rPr lang="en-US" dirty="0">
                <a:solidFill>
                  <a:srgbClr val="003CB4"/>
                </a:solidFill>
              </a:rPr>
              <a:t>Shrink Wrap &amp; Boards</a:t>
            </a:r>
          </a:p>
        </p:txBody>
      </p:sp>
      <p:sp>
        <p:nvSpPr>
          <p:cNvPr id="11" name="TextBox 10">
            <a:extLst>
              <a:ext uri="{FF2B5EF4-FFF2-40B4-BE49-F238E27FC236}">
                <a16:creationId xmlns:a16="http://schemas.microsoft.com/office/drawing/2014/main" id="{61A44EDA-2C70-DEE8-6FBC-369F317A9ED7}"/>
              </a:ext>
            </a:extLst>
          </p:cNvPr>
          <p:cNvSpPr txBox="1"/>
          <p:nvPr/>
        </p:nvSpPr>
        <p:spPr>
          <a:xfrm>
            <a:off x="4572000" y="3562538"/>
            <a:ext cx="4578722" cy="707886"/>
          </a:xfrm>
          <a:prstGeom prst="rect">
            <a:avLst/>
          </a:prstGeom>
          <a:noFill/>
        </p:spPr>
        <p:txBody>
          <a:bodyPr wrap="square">
            <a:spAutoFit/>
          </a:bodyPr>
          <a:lstStyle/>
          <a:p>
            <a:pPr marL="342900" marR="0" lvl="0" indent="-342900" algn="ctr"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srgbClr val="0043C8"/>
                </a:solidFill>
                <a:effectLst>
                  <a:outerShdw blurRad="38100" dist="38100" dir="2700000" algn="tl">
                    <a:srgbClr val="000000">
                      <a:alpha val="43137"/>
                    </a:srgbClr>
                  </a:outerShdw>
                </a:effectLst>
                <a:uLnTx/>
                <a:uFillTx/>
                <a:latin typeface="Arial" charset="0"/>
                <a:ea typeface="+mn-ea"/>
                <a:cs typeface="+mn-cs"/>
              </a:rPr>
              <a:t>Use corner boards for stabilization</a:t>
            </a:r>
          </a:p>
        </p:txBody>
      </p:sp>
      <p:pic>
        <p:nvPicPr>
          <p:cNvPr id="19" name="Content Placeholder 18">
            <a:extLst>
              <a:ext uri="{FF2B5EF4-FFF2-40B4-BE49-F238E27FC236}">
                <a16:creationId xmlns:a16="http://schemas.microsoft.com/office/drawing/2014/main" id="{E77C5DEF-490D-148C-8EFD-4104D9EC2B4B}"/>
              </a:ext>
            </a:extLst>
          </p:cNvPr>
          <p:cNvPicPr>
            <a:picLocks noGrp="1" noChangeAspect="1"/>
          </p:cNvPicPr>
          <p:nvPr>
            <p:ph sz="half" idx="1"/>
          </p:nvPr>
        </p:nvPicPr>
        <p:blipFill>
          <a:blip r:embed="rId3"/>
          <a:stretch>
            <a:fillRect/>
          </a:stretch>
        </p:blipFill>
        <p:spPr>
          <a:xfrm>
            <a:off x="240888" y="1682640"/>
            <a:ext cx="4016375" cy="2688512"/>
          </a:xfrm>
        </p:spPr>
      </p:pic>
      <p:sp>
        <p:nvSpPr>
          <p:cNvPr id="20" name="TextBox 19">
            <a:extLst>
              <a:ext uri="{FF2B5EF4-FFF2-40B4-BE49-F238E27FC236}">
                <a16:creationId xmlns:a16="http://schemas.microsoft.com/office/drawing/2014/main" id="{F7EFAE1D-07A4-B88F-24EC-13B615AEAE3D}"/>
              </a:ext>
            </a:extLst>
          </p:cNvPr>
          <p:cNvSpPr txBox="1"/>
          <p:nvPr/>
        </p:nvSpPr>
        <p:spPr>
          <a:xfrm>
            <a:off x="396688" y="868835"/>
            <a:ext cx="4350123" cy="707886"/>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solidFill>
                  <a:srgbClr val="003CB4"/>
                </a:solidFill>
              </a:rPr>
              <a:t>Use Shrink Wrap Liberally  </a:t>
            </a:r>
          </a:p>
          <a:p>
            <a:pPr lvl="1"/>
            <a:r>
              <a:rPr lang="en-US" sz="2000" dirty="0">
                <a:solidFill>
                  <a:srgbClr val="003CB4"/>
                </a:solidFill>
              </a:rPr>
              <a:t>W</a:t>
            </a:r>
            <a:r>
              <a:rPr lang="en-US" sz="1400" dirty="0">
                <a:solidFill>
                  <a:srgbClr val="003CB4"/>
                </a:solidFill>
              </a:rPr>
              <a:t>rap </a:t>
            </a:r>
            <a:r>
              <a:rPr lang="en-US" sz="1400" dirty="0">
                <a:solidFill>
                  <a:srgbClr val="003CB4"/>
                </a:solidFill>
                <a:effectLst/>
              </a:rPr>
              <a:t>entire pallet 3 to 5 times</a:t>
            </a:r>
          </a:p>
        </p:txBody>
      </p:sp>
    </p:spTree>
    <p:extLst>
      <p:ext uri="{BB962C8B-B14F-4D97-AF65-F5344CB8AC3E}">
        <p14:creationId xmlns:p14="http://schemas.microsoft.com/office/powerpoint/2010/main" val="3151901404"/>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2BCBA-AF01-740A-18F5-595AF4B2A2D8}"/>
              </a:ext>
            </a:extLst>
          </p:cNvPr>
          <p:cNvSpPr>
            <a:spLocks noGrp="1"/>
          </p:cNvSpPr>
          <p:nvPr>
            <p:ph sz="half" idx="1"/>
          </p:nvPr>
        </p:nvSpPr>
        <p:spPr>
          <a:xfrm>
            <a:off x="240888" y="816350"/>
            <a:ext cx="4015749" cy="3701459"/>
          </a:xfrm>
        </p:spPr>
        <p:txBody>
          <a:bodyPr/>
          <a:lstStyle/>
          <a:p>
            <a:pPr marL="0" marR="0" lvl="0" indent="0" algn="l" defTabSz="874713" rtl="0" eaLnBrk="1" fontAlgn="base" latinLnBrk="0" hangingPunct="1">
              <a:lnSpc>
                <a:spcPct val="90000"/>
              </a:lnSpc>
              <a:spcBef>
                <a:spcPts val="0"/>
              </a:spcBef>
              <a:spcAft>
                <a:spcPts val="600"/>
              </a:spcAft>
              <a:buClr>
                <a:srgbClr val="0077D4"/>
              </a:buClr>
              <a:buSzPct val="100000"/>
              <a:buFont typeface="Wingdings" panose="05000000000000000000" pitchFamily="2" charset="2"/>
              <a:buNone/>
              <a:tabLst>
                <a:tab pos="346075" algn="l"/>
              </a:tabLst>
              <a:defRPr/>
            </a:pPr>
            <a:r>
              <a:rPr kumimoji="0" lang="en-US" sz="1000" b="1" i="0" u="sng" strike="noStrike" kern="0" cap="none" spc="0" normalizeH="0" baseline="0" noProof="0" dirty="0">
                <a:ln>
                  <a:noFill/>
                </a:ln>
                <a:solidFill>
                  <a:srgbClr val="003CB4"/>
                </a:solidFill>
                <a:effectLst/>
                <a:uLnTx/>
                <a:uFillTx/>
                <a:latin typeface="Arial"/>
                <a:ea typeface="+mn-ea"/>
                <a:cs typeface="+mn-cs"/>
              </a:rPr>
              <a:t>Shipping label requirements:</a:t>
            </a:r>
          </a:p>
          <a:p>
            <a:pPr marR="0" lvl="0" algn="l" defTabSz="874713" rtl="0" eaLnBrk="1" fontAlgn="base" latinLnBrk="0" hangingPunct="1">
              <a:lnSpc>
                <a:spcPct val="90000"/>
              </a:lnSpc>
              <a:spcBef>
                <a:spcPts val="0"/>
              </a:spcBef>
              <a:spcAft>
                <a:spcPts val="600"/>
              </a:spcAft>
              <a:buClr>
                <a:srgbClr val="0077D4"/>
              </a:buClr>
              <a:buSzPct val="100000"/>
              <a:buFont typeface="Wingdings" panose="05000000000000000000" pitchFamily="2" charset="2"/>
              <a:buChar char="ü"/>
              <a:tabLst>
                <a:tab pos="346075" algn="l"/>
              </a:tabLst>
              <a:defRPr/>
            </a:pPr>
            <a:r>
              <a:rPr lang="en-US" sz="1000" b="1" dirty="0">
                <a:solidFill>
                  <a:srgbClr val="003CB4"/>
                </a:solidFill>
                <a:latin typeface="Arial"/>
              </a:rPr>
              <a:t>I</a:t>
            </a:r>
            <a:r>
              <a:rPr kumimoji="0" lang="en-US" sz="1000" b="1" i="0" u="none" strike="noStrike" kern="0" cap="none" spc="0" normalizeH="0" baseline="0" noProof="0" dirty="0" err="1">
                <a:ln>
                  <a:noFill/>
                </a:ln>
                <a:solidFill>
                  <a:srgbClr val="003CB4"/>
                </a:solidFill>
                <a:effectLst/>
                <a:uLnTx/>
                <a:uFillTx/>
                <a:latin typeface="Arial"/>
              </a:rPr>
              <a:t>ngram</a:t>
            </a:r>
            <a:r>
              <a:rPr kumimoji="0" lang="en-US" sz="1000" b="1" i="0" u="none" strike="noStrike" kern="0" cap="none" spc="0" normalizeH="0" baseline="0" noProof="0" dirty="0">
                <a:ln>
                  <a:noFill/>
                </a:ln>
                <a:solidFill>
                  <a:srgbClr val="003CB4"/>
                </a:solidFill>
                <a:effectLst/>
                <a:uLnTx/>
                <a:uFillTx/>
                <a:latin typeface="Arial"/>
              </a:rPr>
              <a:t> Micro’s PO number (7000xxx)&amp; Reference # (81-xxxx)</a:t>
            </a:r>
          </a:p>
          <a:p>
            <a:pPr marR="0" lvl="0" algn="l" defTabSz="874713" rtl="0" eaLnBrk="1" fontAlgn="base" latinLnBrk="0" hangingPunct="1">
              <a:lnSpc>
                <a:spcPct val="90000"/>
              </a:lnSpc>
              <a:spcBef>
                <a:spcPts val="0"/>
              </a:spcBef>
              <a:spcAft>
                <a:spcPts val="600"/>
              </a:spcAft>
              <a:buClr>
                <a:srgbClr val="0077D4"/>
              </a:buClr>
              <a:buSzPct val="100000"/>
              <a:buFont typeface="Wingdings" panose="05000000000000000000" pitchFamily="2" charset="2"/>
              <a:buChar char="ü"/>
              <a:tabLst>
                <a:tab pos="346075" algn="l"/>
              </a:tabLst>
              <a:defRPr/>
            </a:pPr>
            <a:r>
              <a:rPr kumimoji="0" lang="en-US" sz="1000" b="1" i="0" u="none" strike="noStrike" kern="0" cap="none" spc="0" normalizeH="0" baseline="0" noProof="0" dirty="0">
                <a:ln>
                  <a:noFill/>
                </a:ln>
                <a:solidFill>
                  <a:srgbClr val="003CB4"/>
                </a:solidFill>
                <a:effectLst/>
                <a:uLnTx/>
                <a:uFillTx/>
                <a:latin typeface="Arial"/>
              </a:rPr>
              <a:t>Sequential # of the pallet &amp; total number (e.g., pallet 3 of 5)</a:t>
            </a:r>
          </a:p>
          <a:p>
            <a:pPr marR="0" lvl="0" algn="l" defTabSz="874713" rtl="0" eaLnBrk="1" fontAlgn="base" latinLnBrk="0" hangingPunct="1">
              <a:lnSpc>
                <a:spcPct val="90000"/>
              </a:lnSpc>
              <a:spcBef>
                <a:spcPts val="0"/>
              </a:spcBef>
              <a:spcAft>
                <a:spcPts val="600"/>
              </a:spcAft>
              <a:buClr>
                <a:srgbClr val="0077D4"/>
              </a:buClr>
              <a:buSzPct val="100000"/>
              <a:buFont typeface="Wingdings" panose="05000000000000000000" pitchFamily="2" charset="2"/>
              <a:buChar char="ü"/>
              <a:tabLst>
                <a:tab pos="346075" algn="l"/>
              </a:tabLst>
              <a:defRPr/>
            </a:pPr>
            <a:r>
              <a:rPr kumimoji="0" lang="en-US" sz="1000" b="1" i="0" u="none" strike="noStrike" kern="0" cap="none" spc="0" normalizeH="0" baseline="0" noProof="0" dirty="0">
                <a:ln>
                  <a:noFill/>
                </a:ln>
                <a:solidFill>
                  <a:srgbClr val="003CB4"/>
                </a:solidFill>
                <a:effectLst/>
                <a:uLnTx/>
                <a:uFillTx/>
                <a:latin typeface="Arial"/>
              </a:rPr>
              <a:t>Number of units per pallet</a:t>
            </a:r>
          </a:p>
          <a:p>
            <a:pPr marR="0" lvl="0" algn="l" defTabSz="874713" rtl="0" eaLnBrk="1" fontAlgn="base" latinLnBrk="0" hangingPunct="1">
              <a:lnSpc>
                <a:spcPct val="90000"/>
              </a:lnSpc>
              <a:spcBef>
                <a:spcPts val="0"/>
              </a:spcBef>
              <a:spcAft>
                <a:spcPts val="600"/>
              </a:spcAft>
              <a:buClr>
                <a:srgbClr val="0077D4"/>
              </a:buClr>
              <a:buSzPct val="100000"/>
              <a:buFont typeface="Wingdings" panose="05000000000000000000" pitchFamily="2" charset="2"/>
              <a:buChar char="ü"/>
              <a:tabLst>
                <a:tab pos="346075" algn="l"/>
              </a:tabLst>
              <a:defRPr/>
            </a:pPr>
            <a:r>
              <a:rPr lang="en-US" sz="1000" b="1" dirty="0">
                <a:solidFill>
                  <a:srgbClr val="003CB4"/>
                </a:solidFill>
                <a:latin typeface="Arial"/>
              </a:rPr>
              <a:t>Attach outside shrink wrap</a:t>
            </a:r>
            <a:endParaRPr kumimoji="0" lang="en-US" sz="1000" b="1" i="0" u="none" strike="noStrike" kern="0" cap="none" spc="0" normalizeH="0" baseline="0" noProof="0" dirty="0">
              <a:ln>
                <a:noFill/>
              </a:ln>
              <a:solidFill>
                <a:srgbClr val="003CB4"/>
              </a:solidFill>
              <a:effectLst/>
              <a:uLnTx/>
              <a:uFillTx/>
              <a:latin typeface="Arial"/>
            </a:endParaRPr>
          </a:p>
          <a:p>
            <a:pPr marL="0" indent="0">
              <a:buNone/>
            </a:pPr>
            <a:endParaRPr lang="en-US" dirty="0"/>
          </a:p>
        </p:txBody>
      </p:sp>
      <p:sp>
        <p:nvSpPr>
          <p:cNvPr id="3" name="Content Placeholder 2">
            <a:extLst>
              <a:ext uri="{FF2B5EF4-FFF2-40B4-BE49-F238E27FC236}">
                <a16:creationId xmlns:a16="http://schemas.microsoft.com/office/drawing/2014/main" id="{1F9F0475-025B-9CF6-7227-6A24B1B396DA}"/>
              </a:ext>
            </a:extLst>
          </p:cNvPr>
          <p:cNvSpPr>
            <a:spLocks noGrp="1"/>
          </p:cNvSpPr>
          <p:nvPr>
            <p:ph sz="half" idx="2"/>
          </p:nvPr>
        </p:nvSpPr>
        <p:spPr/>
        <p:txBody>
          <a:bodyPr/>
          <a:lstStyle/>
          <a:p>
            <a:pPr marL="171450" indent="-171450">
              <a:lnSpc>
                <a:spcPct val="90000"/>
              </a:lnSpc>
              <a:buFont typeface="Wingdings" panose="05000000000000000000" pitchFamily="2" charset="2"/>
              <a:buChar char="ü"/>
            </a:pPr>
            <a:r>
              <a:rPr lang="en-US" sz="1050" b="1" dirty="0">
                <a:solidFill>
                  <a:srgbClr val="003CB4"/>
                </a:solidFill>
              </a:rPr>
              <a:t>Must be visible from the outside</a:t>
            </a:r>
          </a:p>
          <a:p>
            <a:pPr marL="171450" indent="-171450">
              <a:lnSpc>
                <a:spcPct val="90000"/>
              </a:lnSpc>
              <a:buFont typeface="Wingdings" panose="05000000000000000000" pitchFamily="2" charset="2"/>
              <a:buChar char="ü"/>
            </a:pPr>
            <a:r>
              <a:rPr lang="en-US" sz="1050" b="1" dirty="0">
                <a:solidFill>
                  <a:srgbClr val="003CB4"/>
                </a:solidFill>
              </a:rPr>
              <a:t>Must have labels on each opposite side</a:t>
            </a:r>
          </a:p>
          <a:p>
            <a:pPr marL="171450" indent="-171450">
              <a:lnSpc>
                <a:spcPct val="90000"/>
              </a:lnSpc>
              <a:buFont typeface="Wingdings" panose="05000000000000000000" pitchFamily="2" charset="2"/>
              <a:buChar char="ü"/>
            </a:pPr>
            <a:r>
              <a:rPr lang="en-US" sz="1050" b="1" dirty="0">
                <a:solidFill>
                  <a:srgbClr val="003CB4"/>
                </a:solidFill>
              </a:rPr>
              <a:t>Mixed pallet must be identified with the relevant packing slip</a:t>
            </a:r>
          </a:p>
          <a:p>
            <a:endParaRPr lang="en-US" dirty="0"/>
          </a:p>
        </p:txBody>
      </p:sp>
      <p:sp>
        <p:nvSpPr>
          <p:cNvPr id="4" name="Title 3">
            <a:extLst>
              <a:ext uri="{FF2B5EF4-FFF2-40B4-BE49-F238E27FC236}">
                <a16:creationId xmlns:a16="http://schemas.microsoft.com/office/drawing/2014/main" id="{4C3255D7-114E-A422-36F0-5DC49A9C99F5}"/>
              </a:ext>
            </a:extLst>
          </p:cNvPr>
          <p:cNvSpPr>
            <a:spLocks noGrp="1"/>
          </p:cNvSpPr>
          <p:nvPr>
            <p:ph type="title"/>
          </p:nvPr>
        </p:nvSpPr>
        <p:spPr/>
        <p:txBody>
          <a:bodyPr/>
          <a:lstStyle/>
          <a:p>
            <a:pPr algn="ctr"/>
            <a:r>
              <a:rPr kumimoji="0" lang="en-US" sz="2600" b="1" i="0" u="none" strike="noStrike" kern="0" cap="none" spc="0" normalizeH="0" baseline="0" noProof="0" dirty="0">
                <a:ln>
                  <a:noFill/>
                </a:ln>
                <a:solidFill>
                  <a:srgbClr val="003CB4"/>
                </a:solidFill>
                <a:effectLst/>
                <a:uLnTx/>
                <a:uFillTx/>
                <a:latin typeface="Arial"/>
                <a:ea typeface="+mj-ea"/>
                <a:cs typeface="+mj-cs"/>
              </a:rPr>
              <a:t>Labeling of the Goods on Pallets</a:t>
            </a:r>
            <a:endParaRPr lang="en-US" dirty="0"/>
          </a:p>
        </p:txBody>
      </p:sp>
      <p:pic>
        <p:nvPicPr>
          <p:cNvPr id="9" name="Picture 8">
            <a:extLst>
              <a:ext uri="{FF2B5EF4-FFF2-40B4-BE49-F238E27FC236}">
                <a16:creationId xmlns:a16="http://schemas.microsoft.com/office/drawing/2014/main" id="{246444F4-0EE5-76F0-E650-CD7FDA9D8B0D}"/>
              </a:ext>
            </a:extLst>
          </p:cNvPr>
          <p:cNvPicPr>
            <a:picLocks noChangeAspect="1"/>
          </p:cNvPicPr>
          <p:nvPr/>
        </p:nvPicPr>
        <p:blipFill>
          <a:blip r:embed="rId2"/>
          <a:stretch>
            <a:fillRect/>
          </a:stretch>
        </p:blipFill>
        <p:spPr>
          <a:xfrm>
            <a:off x="5625154" y="2011295"/>
            <a:ext cx="1656429" cy="2210671"/>
          </a:xfrm>
          <a:prstGeom prst="rect">
            <a:avLst/>
          </a:prstGeom>
        </p:spPr>
      </p:pic>
      <p:pic>
        <p:nvPicPr>
          <p:cNvPr id="6" name="Picture 5">
            <a:extLst>
              <a:ext uri="{FF2B5EF4-FFF2-40B4-BE49-F238E27FC236}">
                <a16:creationId xmlns:a16="http://schemas.microsoft.com/office/drawing/2014/main" id="{6DCB008A-05C9-ECE9-2816-3E6C24481114}"/>
              </a:ext>
            </a:extLst>
          </p:cNvPr>
          <p:cNvPicPr>
            <a:picLocks noChangeAspect="1"/>
          </p:cNvPicPr>
          <p:nvPr/>
        </p:nvPicPr>
        <p:blipFill>
          <a:blip r:embed="rId3"/>
          <a:stretch>
            <a:fillRect/>
          </a:stretch>
        </p:blipFill>
        <p:spPr>
          <a:xfrm>
            <a:off x="1223131" y="2206870"/>
            <a:ext cx="2051262" cy="1819520"/>
          </a:xfrm>
          <a:prstGeom prst="rect">
            <a:avLst/>
          </a:prstGeom>
        </p:spPr>
      </p:pic>
    </p:spTree>
    <p:extLst>
      <p:ext uri="{BB962C8B-B14F-4D97-AF65-F5344CB8AC3E}">
        <p14:creationId xmlns:p14="http://schemas.microsoft.com/office/powerpoint/2010/main" val="3815925947"/>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36C8ED-C78D-4D49-A26E-F7A3ED1D576F}"/>
              </a:ext>
            </a:extLst>
          </p:cNvPr>
          <p:cNvSpPr>
            <a:spLocks noGrp="1"/>
          </p:cNvSpPr>
          <p:nvPr>
            <p:ph sz="half" idx="2"/>
          </p:nvPr>
        </p:nvSpPr>
        <p:spPr>
          <a:xfrm>
            <a:off x="4646613" y="1041991"/>
            <a:ext cx="4125247" cy="3701459"/>
          </a:xfrm>
        </p:spPr>
        <p:txBody>
          <a:bodyPr wrap="square" anchor="t">
            <a:normAutofit/>
          </a:bodyPr>
          <a:lstStyle/>
          <a:p>
            <a:pPr marL="475488" lvl="2" indent="0">
              <a:lnSpc>
                <a:spcPct val="90000"/>
              </a:lnSpc>
              <a:buNone/>
            </a:pPr>
            <a:r>
              <a:rPr lang="en-US" sz="1200" b="1" u="sng" dirty="0">
                <a:solidFill>
                  <a:srgbClr val="003CB4"/>
                </a:solidFill>
              </a:rPr>
              <a:t>MAIN PANEL</a:t>
            </a:r>
          </a:p>
          <a:p>
            <a:pPr lvl="2">
              <a:lnSpc>
                <a:spcPct val="90000"/>
              </a:lnSpc>
              <a:buFont typeface="Arial" panose="020B0604020202020204" pitchFamily="34" charset="0"/>
              <a:buChar char="•"/>
            </a:pPr>
            <a:r>
              <a:rPr lang="en-US" sz="1000" b="1" dirty="0">
                <a:solidFill>
                  <a:srgbClr val="003CB4"/>
                </a:solidFill>
              </a:rPr>
              <a:t>PO#</a:t>
            </a:r>
          </a:p>
          <a:p>
            <a:pPr lvl="2">
              <a:lnSpc>
                <a:spcPct val="90000"/>
              </a:lnSpc>
              <a:buFont typeface="Arial" panose="020B0604020202020204" pitchFamily="34" charset="0"/>
              <a:buChar char="•"/>
            </a:pPr>
            <a:r>
              <a:rPr lang="en-US" sz="1000" b="1" dirty="0">
                <a:solidFill>
                  <a:srgbClr val="003CB4"/>
                </a:solidFill>
              </a:rPr>
              <a:t>Reference #</a:t>
            </a:r>
          </a:p>
          <a:p>
            <a:pPr lvl="2">
              <a:lnSpc>
                <a:spcPct val="90000"/>
              </a:lnSpc>
              <a:buFont typeface="Arial" panose="020B0604020202020204" pitchFamily="34" charset="0"/>
              <a:buChar char="•"/>
            </a:pPr>
            <a:endParaRPr lang="en-US" sz="1000" b="1" dirty="0">
              <a:solidFill>
                <a:srgbClr val="003CB4"/>
              </a:solidFill>
            </a:endParaRPr>
          </a:p>
          <a:p>
            <a:pPr lvl="1">
              <a:lnSpc>
                <a:spcPct val="90000"/>
              </a:lnSpc>
              <a:buFont typeface="Wingdings" panose="05000000000000000000" pitchFamily="2" charset="2"/>
              <a:buChar char="§"/>
            </a:pPr>
            <a:r>
              <a:rPr lang="en-US" sz="1200" b="1" u="sng" dirty="0">
                <a:solidFill>
                  <a:srgbClr val="003CB4"/>
                </a:solidFill>
              </a:rPr>
              <a:t>SIDE PANEL</a:t>
            </a:r>
          </a:p>
          <a:p>
            <a:pPr marL="742950" marR="0" lvl="1" indent="-285750">
              <a:lnSpc>
                <a:spcPct val="90000"/>
              </a:lnSpc>
              <a:spcBef>
                <a:spcPts val="0"/>
              </a:spcBef>
              <a:spcAft>
                <a:spcPts val="0"/>
              </a:spcAft>
              <a:buFont typeface="Arial" panose="020B0604020202020204" pitchFamily="34" charset="0"/>
              <a:buChar char="•"/>
              <a:tabLst>
                <a:tab pos="914400" algn="l"/>
              </a:tabLst>
            </a:pPr>
            <a:r>
              <a:rPr lang="en-US" sz="1200" b="1" dirty="0">
                <a:solidFill>
                  <a:srgbClr val="003CB4"/>
                </a:solidFill>
                <a:effectLst/>
              </a:rPr>
              <a:t>Model no. </a:t>
            </a:r>
          </a:p>
          <a:p>
            <a:pPr marL="742950" marR="0" lvl="1" indent="-285750">
              <a:lnSpc>
                <a:spcPct val="90000"/>
              </a:lnSpc>
              <a:spcBef>
                <a:spcPts val="0"/>
              </a:spcBef>
              <a:spcAft>
                <a:spcPts val="0"/>
              </a:spcAft>
              <a:buFont typeface="Arial" panose="020B0604020202020204" pitchFamily="34" charset="0"/>
              <a:buChar char="•"/>
              <a:tabLst>
                <a:tab pos="914400" algn="l"/>
              </a:tabLst>
            </a:pPr>
            <a:r>
              <a:rPr lang="en-US" sz="1200" b="1" dirty="0">
                <a:solidFill>
                  <a:srgbClr val="003CB4"/>
                </a:solidFill>
                <a:effectLst/>
              </a:rPr>
              <a:t>Quantity</a:t>
            </a:r>
          </a:p>
          <a:p>
            <a:pPr marL="742950" marR="0" lvl="1" indent="-285750">
              <a:lnSpc>
                <a:spcPct val="90000"/>
              </a:lnSpc>
              <a:spcBef>
                <a:spcPts val="0"/>
              </a:spcBef>
              <a:spcAft>
                <a:spcPts val="0"/>
              </a:spcAft>
              <a:buFont typeface="Arial" panose="020B0604020202020204" pitchFamily="34" charset="0"/>
              <a:buChar char="•"/>
              <a:tabLst>
                <a:tab pos="914400" algn="l"/>
              </a:tabLst>
            </a:pPr>
            <a:r>
              <a:rPr lang="en-US" sz="1200" b="1" dirty="0">
                <a:solidFill>
                  <a:srgbClr val="003CB4"/>
                </a:solidFill>
                <a:effectLst/>
              </a:rPr>
              <a:t>Net Weight</a:t>
            </a:r>
          </a:p>
          <a:p>
            <a:pPr marL="742950" marR="0" lvl="1" indent="-285750">
              <a:lnSpc>
                <a:spcPct val="90000"/>
              </a:lnSpc>
              <a:spcBef>
                <a:spcPts val="0"/>
              </a:spcBef>
              <a:spcAft>
                <a:spcPts val="0"/>
              </a:spcAft>
              <a:buFont typeface="Arial" panose="020B0604020202020204" pitchFamily="34" charset="0"/>
              <a:buChar char="•"/>
              <a:tabLst>
                <a:tab pos="914400" algn="l"/>
              </a:tabLst>
            </a:pPr>
            <a:r>
              <a:rPr lang="en-US" sz="1200" b="1" dirty="0">
                <a:solidFill>
                  <a:srgbClr val="003CB4"/>
                </a:solidFill>
                <a:effectLst/>
              </a:rPr>
              <a:t>Gross weight</a:t>
            </a:r>
          </a:p>
          <a:p>
            <a:pPr marL="742950" marR="0" lvl="1" indent="-285750">
              <a:lnSpc>
                <a:spcPct val="90000"/>
              </a:lnSpc>
              <a:spcBef>
                <a:spcPts val="0"/>
              </a:spcBef>
              <a:spcAft>
                <a:spcPts val="0"/>
              </a:spcAft>
              <a:buFont typeface="Arial" panose="020B0604020202020204" pitchFamily="34" charset="0"/>
              <a:buChar char="•"/>
              <a:tabLst>
                <a:tab pos="914400" algn="l"/>
              </a:tabLst>
            </a:pPr>
            <a:r>
              <a:rPr lang="en-US" sz="1200" b="1" dirty="0">
                <a:solidFill>
                  <a:srgbClr val="003CB4"/>
                </a:solidFill>
                <a:effectLst/>
              </a:rPr>
              <a:t>EAN /UPC Code</a:t>
            </a:r>
          </a:p>
          <a:p>
            <a:pPr marL="742950" marR="0" lvl="1" indent="-285750">
              <a:lnSpc>
                <a:spcPct val="90000"/>
              </a:lnSpc>
              <a:spcBef>
                <a:spcPts val="0"/>
              </a:spcBef>
              <a:spcAft>
                <a:spcPts val="0"/>
              </a:spcAft>
              <a:buFont typeface="Arial" panose="020B0604020202020204" pitchFamily="34" charset="0"/>
              <a:buChar char="•"/>
              <a:tabLst>
                <a:tab pos="914400" algn="l"/>
              </a:tabLst>
            </a:pPr>
            <a:r>
              <a:rPr lang="en-US" sz="1200" b="1" dirty="0">
                <a:solidFill>
                  <a:srgbClr val="003CB4"/>
                </a:solidFill>
                <a:effectLst/>
              </a:rPr>
              <a:t>Country of Origin: Made in XXXX</a:t>
            </a:r>
          </a:p>
          <a:p>
            <a:pPr marL="742950" marR="0" lvl="1" indent="-285750">
              <a:lnSpc>
                <a:spcPct val="90000"/>
              </a:lnSpc>
              <a:spcBef>
                <a:spcPts val="0"/>
              </a:spcBef>
              <a:spcAft>
                <a:spcPts val="0"/>
              </a:spcAft>
              <a:buFont typeface="Arial" panose="020B0604020202020204" pitchFamily="34" charset="0"/>
              <a:buChar char="•"/>
              <a:tabLst>
                <a:tab pos="914400" algn="l"/>
              </a:tabLst>
            </a:pPr>
            <a:r>
              <a:rPr lang="en-US" sz="1200" b="1" dirty="0">
                <a:solidFill>
                  <a:srgbClr val="003CB4"/>
                </a:solidFill>
                <a:effectLst/>
              </a:rPr>
              <a:t>Serial # - Start # and End # (only if applicable) </a:t>
            </a:r>
          </a:p>
          <a:p>
            <a:pPr>
              <a:lnSpc>
                <a:spcPct val="90000"/>
              </a:lnSpc>
            </a:pPr>
            <a:endParaRPr lang="en-US" sz="1700" dirty="0"/>
          </a:p>
        </p:txBody>
      </p:sp>
      <p:sp>
        <p:nvSpPr>
          <p:cNvPr id="4" name="Title 3">
            <a:extLst>
              <a:ext uri="{FF2B5EF4-FFF2-40B4-BE49-F238E27FC236}">
                <a16:creationId xmlns:a16="http://schemas.microsoft.com/office/drawing/2014/main" id="{F1E4948C-32A8-43D2-8ADD-982A87B81EAA}"/>
              </a:ext>
            </a:extLst>
          </p:cNvPr>
          <p:cNvSpPr>
            <a:spLocks noGrp="1"/>
          </p:cNvSpPr>
          <p:nvPr>
            <p:ph type="title"/>
          </p:nvPr>
        </p:nvSpPr>
        <p:spPr>
          <a:xfrm>
            <a:off x="240888" y="86907"/>
            <a:ext cx="8299841" cy="781928"/>
          </a:xfrm>
        </p:spPr>
        <p:txBody>
          <a:bodyPr anchor="t">
            <a:normAutofit/>
          </a:bodyPr>
          <a:lstStyle/>
          <a:p>
            <a:pPr algn="ctr"/>
            <a:r>
              <a:rPr lang="en-US" dirty="0">
                <a:solidFill>
                  <a:srgbClr val="003CB4"/>
                </a:solidFill>
              </a:rPr>
              <a:t>Master Carton Label Requirements</a:t>
            </a:r>
          </a:p>
        </p:txBody>
      </p:sp>
      <p:pic>
        <p:nvPicPr>
          <p:cNvPr id="8" name="Content Placeholder 7">
            <a:extLst>
              <a:ext uri="{FF2B5EF4-FFF2-40B4-BE49-F238E27FC236}">
                <a16:creationId xmlns:a16="http://schemas.microsoft.com/office/drawing/2014/main" id="{39FE3F03-10B0-4BBA-978B-5DFA99287F1A}"/>
              </a:ext>
            </a:extLst>
          </p:cNvPr>
          <p:cNvPicPr>
            <a:picLocks noGrp="1" noChangeAspect="1"/>
          </p:cNvPicPr>
          <p:nvPr>
            <p:ph sz="half" idx="1"/>
          </p:nvPr>
        </p:nvPicPr>
        <p:blipFill>
          <a:blip r:embed="rId2"/>
          <a:stretch>
            <a:fillRect/>
          </a:stretch>
        </p:blipFill>
        <p:spPr>
          <a:xfrm>
            <a:off x="104267" y="1465729"/>
            <a:ext cx="4981228" cy="2259106"/>
          </a:xfrm>
        </p:spPr>
      </p:pic>
    </p:spTree>
    <p:extLst>
      <p:ext uri="{BB962C8B-B14F-4D97-AF65-F5344CB8AC3E}">
        <p14:creationId xmlns:p14="http://schemas.microsoft.com/office/powerpoint/2010/main" val="1809633559"/>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boxes stacked on each other&#10;&#10;Description automatically generated with low confidence">
            <a:extLst>
              <a:ext uri="{FF2B5EF4-FFF2-40B4-BE49-F238E27FC236}">
                <a16:creationId xmlns:a16="http://schemas.microsoft.com/office/drawing/2014/main" id="{3D838C15-812C-4ED1-8041-04BC4716E74B}"/>
              </a:ext>
            </a:extLst>
          </p:cNvPr>
          <p:cNvPicPr>
            <a:picLocks noGrp="1" noChangeAspect="1"/>
          </p:cNvPicPr>
          <p:nvPr>
            <p:ph idx="1"/>
          </p:nvPr>
        </p:nvPicPr>
        <p:blipFill>
          <a:blip r:embed="rId2"/>
          <a:stretch>
            <a:fillRect/>
          </a:stretch>
        </p:blipFill>
        <p:spPr>
          <a:xfrm>
            <a:off x="4404861" y="1081007"/>
            <a:ext cx="3452128" cy="3513616"/>
          </a:xfrm>
          <a:prstGeom prst="rect">
            <a:avLst/>
          </a:prstGeom>
          <a:noFill/>
        </p:spPr>
      </p:pic>
      <p:sp>
        <p:nvSpPr>
          <p:cNvPr id="3" name="Text Placeholder 2">
            <a:extLst>
              <a:ext uri="{FF2B5EF4-FFF2-40B4-BE49-F238E27FC236}">
                <a16:creationId xmlns:a16="http://schemas.microsoft.com/office/drawing/2014/main" id="{171322F1-5EA8-4C56-9D24-4D8411A4B247}"/>
              </a:ext>
            </a:extLst>
          </p:cNvPr>
          <p:cNvSpPr>
            <a:spLocks noGrp="1"/>
          </p:cNvSpPr>
          <p:nvPr>
            <p:ph type="body" sz="half" idx="2"/>
          </p:nvPr>
        </p:nvSpPr>
        <p:spPr>
          <a:xfrm>
            <a:off x="457201" y="1076326"/>
            <a:ext cx="3008313" cy="3518297"/>
          </a:xfrm>
        </p:spPr>
        <p:txBody>
          <a:bodyPr wrap="square" anchor="t">
            <a:normAutofit/>
          </a:bodyPr>
          <a:lstStyle/>
          <a:p>
            <a:pPr marL="285750" indent="-285750">
              <a:lnSpc>
                <a:spcPct val="90000"/>
              </a:lnSpc>
              <a:buFont typeface="Wingdings" panose="05000000000000000000" pitchFamily="2" charset="2"/>
              <a:buChar char="Ø"/>
            </a:pPr>
            <a:endParaRPr lang="en-US" sz="1200" b="1" dirty="0"/>
          </a:p>
          <a:p>
            <a:pPr marL="285750" indent="-285750">
              <a:lnSpc>
                <a:spcPct val="90000"/>
              </a:lnSpc>
              <a:buFont typeface="Wingdings" panose="05000000000000000000" pitchFamily="2" charset="2"/>
              <a:buChar char="Ø"/>
            </a:pPr>
            <a:r>
              <a:rPr lang="en-US" sz="1200" b="1" dirty="0">
                <a:solidFill>
                  <a:srgbClr val="003CB4"/>
                </a:solidFill>
              </a:rPr>
              <a:t>Heavier packages go on the bottom, and lighter ones go on top</a:t>
            </a:r>
          </a:p>
          <a:p>
            <a:pPr marL="285750" indent="-285750">
              <a:lnSpc>
                <a:spcPct val="90000"/>
              </a:lnSpc>
              <a:buFont typeface="Wingdings" panose="05000000000000000000" pitchFamily="2" charset="2"/>
              <a:buChar char="Ø"/>
            </a:pPr>
            <a:endParaRPr lang="en-US" sz="1200" b="1" dirty="0">
              <a:solidFill>
                <a:srgbClr val="003CB4"/>
              </a:solidFill>
            </a:endParaRPr>
          </a:p>
          <a:p>
            <a:pPr marL="285750" indent="-285750">
              <a:lnSpc>
                <a:spcPct val="90000"/>
              </a:lnSpc>
              <a:buFont typeface="Wingdings" panose="05000000000000000000" pitchFamily="2" charset="2"/>
              <a:buChar char="Ø"/>
            </a:pPr>
            <a:r>
              <a:rPr lang="en-US" sz="1200" b="1" dirty="0">
                <a:solidFill>
                  <a:srgbClr val="003CB4"/>
                </a:solidFill>
              </a:rPr>
              <a:t>Make sure cargo is evenly distributed over the container’s floor area</a:t>
            </a:r>
          </a:p>
          <a:p>
            <a:pPr marL="285750" indent="-285750">
              <a:lnSpc>
                <a:spcPct val="90000"/>
              </a:lnSpc>
              <a:buFont typeface="Wingdings" panose="05000000000000000000" pitchFamily="2" charset="2"/>
              <a:buChar char="Ø"/>
            </a:pPr>
            <a:endParaRPr lang="en-US" sz="1200" b="1" dirty="0">
              <a:solidFill>
                <a:srgbClr val="003CB4"/>
              </a:solidFill>
            </a:endParaRPr>
          </a:p>
          <a:p>
            <a:pPr marL="285750" indent="-285750">
              <a:lnSpc>
                <a:spcPct val="90000"/>
              </a:lnSpc>
              <a:buFont typeface="Wingdings" panose="05000000000000000000" pitchFamily="2" charset="2"/>
              <a:buChar char="Ø"/>
            </a:pPr>
            <a:r>
              <a:rPr lang="en-US" sz="1200" b="1" dirty="0">
                <a:solidFill>
                  <a:srgbClr val="003CB4"/>
                </a:solidFill>
              </a:rPr>
              <a:t>Cover entire maximum area;</a:t>
            </a:r>
          </a:p>
          <a:p>
            <a:pPr marL="285750" indent="-285750">
              <a:lnSpc>
                <a:spcPct val="90000"/>
              </a:lnSpc>
              <a:buFont typeface="Wingdings" panose="05000000000000000000" pitchFamily="2" charset="2"/>
              <a:buChar char="Ø"/>
            </a:pPr>
            <a:r>
              <a:rPr lang="en-US" sz="1200" b="1" dirty="0">
                <a:solidFill>
                  <a:srgbClr val="003CB4"/>
                </a:solidFill>
              </a:rPr>
              <a:t> leaving no empty space</a:t>
            </a:r>
          </a:p>
          <a:p>
            <a:pPr>
              <a:lnSpc>
                <a:spcPct val="90000"/>
              </a:lnSpc>
            </a:pPr>
            <a:endParaRPr lang="en-US" sz="1200" b="1" i="1" dirty="0">
              <a:solidFill>
                <a:srgbClr val="003CB4"/>
              </a:solidFill>
            </a:endParaRPr>
          </a:p>
          <a:p>
            <a:pPr marL="285750" indent="-285750">
              <a:lnSpc>
                <a:spcPct val="90000"/>
              </a:lnSpc>
              <a:buFont typeface="Wingdings" panose="05000000000000000000" pitchFamily="2" charset="2"/>
              <a:buChar char="Ø"/>
            </a:pPr>
            <a:r>
              <a:rPr lang="en-US" sz="1600" b="1" i="1" u="sng" dirty="0">
                <a:solidFill>
                  <a:srgbClr val="003CB4"/>
                </a:solidFill>
              </a:rPr>
              <a:t>Floor load acceptable </a:t>
            </a:r>
          </a:p>
          <a:p>
            <a:pPr>
              <a:lnSpc>
                <a:spcPct val="90000"/>
              </a:lnSpc>
            </a:pPr>
            <a:r>
              <a:rPr lang="en-US" sz="1200" b="1" i="1" dirty="0">
                <a:solidFill>
                  <a:srgbClr val="003CB4"/>
                </a:solidFill>
              </a:rPr>
              <a:t>          (requires APPROVAL )</a:t>
            </a:r>
          </a:p>
          <a:p>
            <a:pPr marL="285750" indent="-285750">
              <a:lnSpc>
                <a:spcPct val="90000"/>
              </a:lnSpc>
              <a:buFont typeface="Arial" panose="020B0604020202020204" pitchFamily="34" charset="0"/>
              <a:buChar char="•"/>
            </a:pPr>
            <a:endParaRPr lang="en-US" sz="1200" dirty="0">
              <a:solidFill>
                <a:srgbClr val="003CB4"/>
              </a:solidFill>
            </a:endParaRPr>
          </a:p>
          <a:p>
            <a:pPr>
              <a:lnSpc>
                <a:spcPct val="90000"/>
              </a:lnSpc>
            </a:pPr>
            <a:r>
              <a:rPr lang="en-US" sz="1200" dirty="0"/>
              <a:t>  </a:t>
            </a:r>
          </a:p>
        </p:txBody>
      </p:sp>
      <p:sp>
        <p:nvSpPr>
          <p:cNvPr id="4" name="Title 3">
            <a:extLst>
              <a:ext uri="{FF2B5EF4-FFF2-40B4-BE49-F238E27FC236}">
                <a16:creationId xmlns:a16="http://schemas.microsoft.com/office/drawing/2014/main" id="{CE91DFB0-1BA5-47B4-A109-E39A2D97401B}"/>
              </a:ext>
            </a:extLst>
          </p:cNvPr>
          <p:cNvSpPr>
            <a:spLocks noGrp="1"/>
          </p:cNvSpPr>
          <p:nvPr>
            <p:ph type="title"/>
          </p:nvPr>
        </p:nvSpPr>
        <p:spPr>
          <a:xfrm>
            <a:off x="240888" y="86907"/>
            <a:ext cx="8299841" cy="781928"/>
          </a:xfrm>
        </p:spPr>
        <p:txBody>
          <a:bodyPr anchor="t">
            <a:normAutofit/>
          </a:bodyPr>
          <a:lstStyle/>
          <a:p>
            <a:r>
              <a:rPr lang="en-US" dirty="0">
                <a:solidFill>
                  <a:srgbClr val="003CB4"/>
                </a:solidFill>
              </a:rPr>
              <a:t>    Loading Guidelines</a:t>
            </a:r>
          </a:p>
        </p:txBody>
      </p:sp>
    </p:spTree>
    <p:extLst>
      <p:ext uri="{BB962C8B-B14F-4D97-AF65-F5344CB8AC3E}">
        <p14:creationId xmlns:p14="http://schemas.microsoft.com/office/powerpoint/2010/main" val="2729013540"/>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4680A-A569-4979-A593-08DF0D6F21FB}"/>
              </a:ext>
            </a:extLst>
          </p:cNvPr>
          <p:cNvSpPr>
            <a:spLocks noGrp="1"/>
          </p:cNvSpPr>
          <p:nvPr>
            <p:ph type="title"/>
          </p:nvPr>
        </p:nvSpPr>
        <p:spPr>
          <a:xfrm>
            <a:off x="248771" y="86907"/>
            <a:ext cx="8291958" cy="1161734"/>
          </a:xfrm>
        </p:spPr>
        <p:txBody>
          <a:bodyPr>
            <a:normAutofit fontScale="90000"/>
          </a:bodyPr>
          <a:lstStyle/>
          <a:p>
            <a:r>
              <a:rPr lang="en-US" sz="2800" dirty="0">
                <a:solidFill>
                  <a:srgbClr val="0043C8"/>
                </a:solidFill>
              </a:rPr>
              <a:t>Strapping</a:t>
            </a:r>
            <a:br>
              <a:rPr lang="en-US" sz="2800" dirty="0">
                <a:solidFill>
                  <a:srgbClr val="0043C8"/>
                </a:solidFill>
              </a:rPr>
            </a:br>
            <a:r>
              <a:rPr lang="en-US" sz="2800" dirty="0">
                <a:solidFill>
                  <a:srgbClr val="0043C8"/>
                </a:solidFill>
              </a:rPr>
              <a:t>  H</a:t>
            </a:r>
            <a:r>
              <a:rPr lang="en-US" sz="2000" dirty="0">
                <a:solidFill>
                  <a:srgbClr val="0043C8"/>
                </a:solidFill>
              </a:rPr>
              <a:t>olds boxes in place, providing </a:t>
            </a:r>
            <a:r>
              <a:rPr lang="en-US" sz="2000" u="sng" dirty="0">
                <a:solidFill>
                  <a:srgbClr val="0043C8"/>
                </a:solidFill>
              </a:rPr>
              <a:t>stability</a:t>
            </a:r>
            <a:r>
              <a:rPr lang="en-US" sz="2000" dirty="0">
                <a:solidFill>
                  <a:srgbClr val="0043C8"/>
                </a:solidFill>
              </a:rPr>
              <a:t> &amp; protection for the products</a:t>
            </a:r>
            <a:endParaRPr lang="en-US" sz="2000" dirty="0"/>
          </a:p>
        </p:txBody>
      </p:sp>
      <p:pic>
        <p:nvPicPr>
          <p:cNvPr id="4" name="Picture 3">
            <a:extLst>
              <a:ext uri="{FF2B5EF4-FFF2-40B4-BE49-F238E27FC236}">
                <a16:creationId xmlns:a16="http://schemas.microsoft.com/office/drawing/2014/main" id="{358A9E31-9AAD-4736-8A5B-54FF4EB64945}"/>
              </a:ext>
            </a:extLst>
          </p:cNvPr>
          <p:cNvPicPr>
            <a:picLocks noChangeAspect="1"/>
          </p:cNvPicPr>
          <p:nvPr/>
        </p:nvPicPr>
        <p:blipFill>
          <a:blip r:embed="rId2"/>
          <a:stretch>
            <a:fillRect/>
          </a:stretch>
        </p:blipFill>
        <p:spPr>
          <a:xfrm>
            <a:off x="2065983" y="1248641"/>
            <a:ext cx="4848225" cy="3009900"/>
          </a:xfrm>
          <a:prstGeom prst="rect">
            <a:avLst/>
          </a:prstGeom>
        </p:spPr>
      </p:pic>
    </p:spTree>
    <p:extLst>
      <p:ext uri="{BB962C8B-B14F-4D97-AF65-F5344CB8AC3E}">
        <p14:creationId xmlns:p14="http://schemas.microsoft.com/office/powerpoint/2010/main" val="3977266943"/>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1CF3-5DE4-4E79-806C-39FE3B044EA1}"/>
              </a:ext>
            </a:extLst>
          </p:cNvPr>
          <p:cNvSpPr>
            <a:spLocks noGrp="1"/>
          </p:cNvSpPr>
          <p:nvPr>
            <p:ph type="title"/>
          </p:nvPr>
        </p:nvSpPr>
        <p:spPr/>
        <p:txBody>
          <a:bodyPr>
            <a:normAutofit/>
          </a:bodyPr>
          <a:lstStyle/>
          <a:p>
            <a:pPr algn="ctr"/>
            <a:r>
              <a:rPr lang="en-US" sz="2800" dirty="0">
                <a:solidFill>
                  <a:srgbClr val="0043C8"/>
                </a:solidFill>
              </a:rPr>
              <a:t>          VIOLATIONS</a:t>
            </a:r>
          </a:p>
        </p:txBody>
      </p:sp>
      <p:pic>
        <p:nvPicPr>
          <p:cNvPr id="4" name="Picture 3">
            <a:extLst>
              <a:ext uri="{FF2B5EF4-FFF2-40B4-BE49-F238E27FC236}">
                <a16:creationId xmlns:a16="http://schemas.microsoft.com/office/drawing/2014/main" id="{50A4B5FC-3928-41EB-85BE-680872D3D28F}"/>
              </a:ext>
            </a:extLst>
          </p:cNvPr>
          <p:cNvPicPr>
            <a:picLocks noChangeAspect="1"/>
          </p:cNvPicPr>
          <p:nvPr/>
        </p:nvPicPr>
        <p:blipFill>
          <a:blip r:embed="rId2"/>
          <a:stretch>
            <a:fillRect/>
          </a:stretch>
        </p:blipFill>
        <p:spPr>
          <a:xfrm>
            <a:off x="6456593" y="2426681"/>
            <a:ext cx="1472657" cy="1988329"/>
          </a:xfrm>
          <a:prstGeom prst="rect">
            <a:avLst/>
          </a:prstGeom>
        </p:spPr>
      </p:pic>
      <p:pic>
        <p:nvPicPr>
          <p:cNvPr id="5" name="Picture 4">
            <a:extLst>
              <a:ext uri="{FF2B5EF4-FFF2-40B4-BE49-F238E27FC236}">
                <a16:creationId xmlns:a16="http://schemas.microsoft.com/office/drawing/2014/main" id="{C4282E33-5196-4E67-A615-8ED4FD00980B}"/>
              </a:ext>
            </a:extLst>
          </p:cNvPr>
          <p:cNvPicPr>
            <a:picLocks noChangeAspect="1"/>
          </p:cNvPicPr>
          <p:nvPr/>
        </p:nvPicPr>
        <p:blipFill>
          <a:blip r:embed="rId3"/>
          <a:stretch>
            <a:fillRect/>
          </a:stretch>
        </p:blipFill>
        <p:spPr>
          <a:xfrm>
            <a:off x="4797488" y="669118"/>
            <a:ext cx="2511770" cy="1274174"/>
          </a:xfrm>
          <a:prstGeom prst="rect">
            <a:avLst/>
          </a:prstGeom>
        </p:spPr>
      </p:pic>
      <p:pic>
        <p:nvPicPr>
          <p:cNvPr id="6" name="Picture 5">
            <a:extLst>
              <a:ext uri="{FF2B5EF4-FFF2-40B4-BE49-F238E27FC236}">
                <a16:creationId xmlns:a16="http://schemas.microsoft.com/office/drawing/2014/main" id="{814F64D3-CDA4-4B32-BCF6-5AC00C4B9223}"/>
              </a:ext>
            </a:extLst>
          </p:cNvPr>
          <p:cNvPicPr>
            <a:picLocks noChangeAspect="1"/>
          </p:cNvPicPr>
          <p:nvPr/>
        </p:nvPicPr>
        <p:blipFill>
          <a:blip r:embed="rId4"/>
          <a:stretch>
            <a:fillRect/>
          </a:stretch>
        </p:blipFill>
        <p:spPr>
          <a:xfrm>
            <a:off x="1952605" y="688800"/>
            <a:ext cx="2272553" cy="1274174"/>
          </a:xfrm>
          <a:prstGeom prst="rect">
            <a:avLst/>
          </a:prstGeom>
        </p:spPr>
      </p:pic>
      <p:pic>
        <p:nvPicPr>
          <p:cNvPr id="7" name="Picture 6">
            <a:extLst>
              <a:ext uri="{FF2B5EF4-FFF2-40B4-BE49-F238E27FC236}">
                <a16:creationId xmlns:a16="http://schemas.microsoft.com/office/drawing/2014/main" id="{626BE773-CE85-42C9-B872-45ABD319B8CF}"/>
              </a:ext>
            </a:extLst>
          </p:cNvPr>
          <p:cNvPicPr>
            <a:picLocks noChangeAspect="1"/>
          </p:cNvPicPr>
          <p:nvPr/>
        </p:nvPicPr>
        <p:blipFill>
          <a:blip r:embed="rId5"/>
          <a:stretch>
            <a:fillRect/>
          </a:stretch>
        </p:blipFill>
        <p:spPr>
          <a:xfrm>
            <a:off x="978207" y="2720857"/>
            <a:ext cx="2319155" cy="1408298"/>
          </a:xfrm>
          <a:prstGeom prst="rect">
            <a:avLst/>
          </a:prstGeom>
        </p:spPr>
      </p:pic>
      <p:pic>
        <p:nvPicPr>
          <p:cNvPr id="9" name="Picture 8">
            <a:extLst>
              <a:ext uri="{FF2B5EF4-FFF2-40B4-BE49-F238E27FC236}">
                <a16:creationId xmlns:a16="http://schemas.microsoft.com/office/drawing/2014/main" id="{6FD9C9CF-BFA0-4CFB-BC6B-0B5EC5DF43EA}"/>
              </a:ext>
            </a:extLst>
          </p:cNvPr>
          <p:cNvPicPr>
            <a:picLocks noChangeAspect="1"/>
          </p:cNvPicPr>
          <p:nvPr/>
        </p:nvPicPr>
        <p:blipFill>
          <a:blip r:embed="rId6"/>
          <a:stretch>
            <a:fillRect/>
          </a:stretch>
        </p:blipFill>
        <p:spPr>
          <a:xfrm>
            <a:off x="4397553" y="2426681"/>
            <a:ext cx="1726183" cy="1959017"/>
          </a:xfrm>
          <a:prstGeom prst="rect">
            <a:avLst/>
          </a:prstGeom>
        </p:spPr>
      </p:pic>
      <p:sp>
        <p:nvSpPr>
          <p:cNvPr id="10" name="TextBox 9">
            <a:extLst>
              <a:ext uri="{FF2B5EF4-FFF2-40B4-BE49-F238E27FC236}">
                <a16:creationId xmlns:a16="http://schemas.microsoft.com/office/drawing/2014/main" id="{846436EB-8DD9-4C25-8671-DBA797D0D5E7}"/>
              </a:ext>
            </a:extLst>
          </p:cNvPr>
          <p:cNvSpPr txBox="1"/>
          <p:nvPr/>
        </p:nvSpPr>
        <p:spPr>
          <a:xfrm>
            <a:off x="1417595" y="4197383"/>
            <a:ext cx="1311578" cy="276999"/>
          </a:xfrm>
          <a:prstGeom prst="rect">
            <a:avLst/>
          </a:prstGeom>
          <a:noFill/>
        </p:spPr>
        <p:txBody>
          <a:bodyPr wrap="square" rtlCol="0">
            <a:spAutoFit/>
          </a:bodyPr>
          <a:lstStyle/>
          <a:p>
            <a:r>
              <a:rPr lang="en-US" sz="1200" u="sng" dirty="0">
                <a:solidFill>
                  <a:srgbClr val="003CB4"/>
                </a:solidFill>
                <a:effectLst/>
              </a:rPr>
              <a:t>Defective pallet</a:t>
            </a:r>
          </a:p>
        </p:txBody>
      </p:sp>
      <p:sp>
        <p:nvSpPr>
          <p:cNvPr id="11" name="TextBox 10">
            <a:extLst>
              <a:ext uri="{FF2B5EF4-FFF2-40B4-BE49-F238E27FC236}">
                <a16:creationId xmlns:a16="http://schemas.microsoft.com/office/drawing/2014/main" id="{CD35DB0C-6E59-4202-A7C2-6478BD395837}"/>
              </a:ext>
            </a:extLst>
          </p:cNvPr>
          <p:cNvSpPr txBox="1"/>
          <p:nvPr/>
        </p:nvSpPr>
        <p:spPr>
          <a:xfrm>
            <a:off x="3889857" y="2046487"/>
            <a:ext cx="1001901" cy="276999"/>
          </a:xfrm>
          <a:prstGeom prst="rect">
            <a:avLst/>
          </a:prstGeom>
          <a:noFill/>
        </p:spPr>
        <p:txBody>
          <a:bodyPr wrap="square" rtlCol="0">
            <a:spAutoFit/>
          </a:bodyPr>
          <a:lstStyle/>
          <a:p>
            <a:r>
              <a:rPr lang="en-US" sz="1200" u="sng" dirty="0">
                <a:solidFill>
                  <a:srgbClr val="003CB4"/>
                </a:solidFill>
                <a:effectLst/>
              </a:rPr>
              <a:t>Overhang</a:t>
            </a:r>
          </a:p>
        </p:txBody>
      </p:sp>
      <p:sp>
        <p:nvSpPr>
          <p:cNvPr id="12" name="TextBox 11">
            <a:extLst>
              <a:ext uri="{FF2B5EF4-FFF2-40B4-BE49-F238E27FC236}">
                <a16:creationId xmlns:a16="http://schemas.microsoft.com/office/drawing/2014/main" id="{13BC8C66-5C00-47CA-8695-94C958F0AD29}"/>
              </a:ext>
            </a:extLst>
          </p:cNvPr>
          <p:cNvSpPr txBox="1"/>
          <p:nvPr/>
        </p:nvSpPr>
        <p:spPr>
          <a:xfrm>
            <a:off x="5768270" y="4415010"/>
            <a:ext cx="939681" cy="307777"/>
          </a:xfrm>
          <a:prstGeom prst="rect">
            <a:avLst/>
          </a:prstGeom>
          <a:noFill/>
        </p:spPr>
        <p:txBody>
          <a:bodyPr wrap="none" rtlCol="0">
            <a:spAutoFit/>
          </a:bodyPr>
          <a:lstStyle/>
          <a:p>
            <a:r>
              <a:rPr lang="en-US" sz="1400" u="sng" dirty="0">
                <a:solidFill>
                  <a:srgbClr val="003CB4"/>
                </a:solidFill>
                <a:effectLst/>
              </a:rPr>
              <a:t>Unstable</a:t>
            </a:r>
          </a:p>
        </p:txBody>
      </p:sp>
      <p:pic>
        <p:nvPicPr>
          <p:cNvPr id="8" name="Picture 7">
            <a:extLst>
              <a:ext uri="{FF2B5EF4-FFF2-40B4-BE49-F238E27FC236}">
                <a16:creationId xmlns:a16="http://schemas.microsoft.com/office/drawing/2014/main" id="{794315A7-DA37-95DB-6BED-1B14389F3B53}"/>
              </a:ext>
            </a:extLst>
          </p:cNvPr>
          <p:cNvPicPr>
            <a:picLocks noChangeAspect="1"/>
          </p:cNvPicPr>
          <p:nvPr/>
        </p:nvPicPr>
        <p:blipFill>
          <a:blip r:embed="rId7"/>
          <a:stretch>
            <a:fillRect/>
          </a:stretch>
        </p:blipFill>
        <p:spPr>
          <a:xfrm>
            <a:off x="228334" y="109031"/>
            <a:ext cx="749873" cy="737680"/>
          </a:xfrm>
          <a:prstGeom prst="rect">
            <a:avLst/>
          </a:prstGeom>
        </p:spPr>
      </p:pic>
    </p:spTree>
    <p:extLst>
      <p:ext uri="{BB962C8B-B14F-4D97-AF65-F5344CB8AC3E}">
        <p14:creationId xmlns:p14="http://schemas.microsoft.com/office/powerpoint/2010/main" val="227348356"/>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D3613E-1D25-8FA1-0F89-04EC10AE30F6}"/>
              </a:ext>
            </a:extLst>
          </p:cNvPr>
          <p:cNvSpPr>
            <a:spLocks noGrp="1"/>
          </p:cNvSpPr>
          <p:nvPr>
            <p:ph type="title"/>
          </p:nvPr>
        </p:nvSpPr>
        <p:spPr>
          <a:xfrm>
            <a:off x="460537" y="86906"/>
            <a:ext cx="8080192" cy="440375"/>
          </a:xfrm>
        </p:spPr>
        <p:txBody>
          <a:bodyPr>
            <a:noAutofit/>
          </a:bodyPr>
          <a:lstStyle/>
          <a:p>
            <a:pPr algn="ctr"/>
            <a:r>
              <a:rPr lang="en-US" sz="2800" dirty="0">
                <a:solidFill>
                  <a:srgbClr val="0043C8"/>
                </a:solidFill>
              </a:rPr>
              <a:t>VIOLATIONS</a:t>
            </a:r>
            <a:endParaRPr lang="en-US" sz="2800" dirty="0"/>
          </a:p>
        </p:txBody>
      </p:sp>
      <p:pic>
        <p:nvPicPr>
          <p:cNvPr id="9" name="Picture 8">
            <a:extLst>
              <a:ext uri="{FF2B5EF4-FFF2-40B4-BE49-F238E27FC236}">
                <a16:creationId xmlns:a16="http://schemas.microsoft.com/office/drawing/2014/main" id="{675F95D4-56F4-B85C-BFF0-315A7C9ED968}"/>
              </a:ext>
            </a:extLst>
          </p:cNvPr>
          <p:cNvPicPr>
            <a:picLocks noChangeAspect="1"/>
          </p:cNvPicPr>
          <p:nvPr/>
        </p:nvPicPr>
        <p:blipFill>
          <a:blip r:embed="rId2"/>
          <a:stretch>
            <a:fillRect/>
          </a:stretch>
        </p:blipFill>
        <p:spPr>
          <a:xfrm>
            <a:off x="5105429" y="1088381"/>
            <a:ext cx="2616546" cy="1421968"/>
          </a:xfrm>
          <a:prstGeom prst="rect">
            <a:avLst/>
          </a:prstGeom>
        </p:spPr>
      </p:pic>
      <p:pic>
        <p:nvPicPr>
          <p:cNvPr id="11" name="Picture 10">
            <a:extLst>
              <a:ext uri="{FF2B5EF4-FFF2-40B4-BE49-F238E27FC236}">
                <a16:creationId xmlns:a16="http://schemas.microsoft.com/office/drawing/2014/main" id="{29AD645F-F65A-8869-7831-1F62AF016BA0}"/>
              </a:ext>
            </a:extLst>
          </p:cNvPr>
          <p:cNvPicPr>
            <a:picLocks noChangeAspect="1"/>
          </p:cNvPicPr>
          <p:nvPr/>
        </p:nvPicPr>
        <p:blipFill>
          <a:blip r:embed="rId3"/>
          <a:stretch>
            <a:fillRect/>
          </a:stretch>
        </p:blipFill>
        <p:spPr>
          <a:xfrm>
            <a:off x="5715272" y="98872"/>
            <a:ext cx="905785" cy="883940"/>
          </a:xfrm>
          <a:prstGeom prst="rect">
            <a:avLst/>
          </a:prstGeom>
        </p:spPr>
      </p:pic>
      <p:sp>
        <p:nvSpPr>
          <p:cNvPr id="12" name="TextBox 11">
            <a:extLst>
              <a:ext uri="{FF2B5EF4-FFF2-40B4-BE49-F238E27FC236}">
                <a16:creationId xmlns:a16="http://schemas.microsoft.com/office/drawing/2014/main" id="{0C1B1DFC-3A27-D24D-D2D4-B6256EB4A1B3}"/>
              </a:ext>
            </a:extLst>
          </p:cNvPr>
          <p:cNvSpPr txBox="1"/>
          <p:nvPr/>
        </p:nvSpPr>
        <p:spPr>
          <a:xfrm>
            <a:off x="973180" y="2535939"/>
            <a:ext cx="1824169" cy="307777"/>
          </a:xfrm>
          <a:prstGeom prst="rect">
            <a:avLst/>
          </a:prstGeom>
          <a:noFill/>
        </p:spPr>
        <p:txBody>
          <a:bodyPr wrap="square" rtlCol="0">
            <a:spAutoFit/>
          </a:bodyPr>
          <a:lstStyle/>
          <a:p>
            <a:r>
              <a:rPr lang="en-US" sz="1400" dirty="0">
                <a:solidFill>
                  <a:srgbClr val="C00000"/>
                </a:solidFill>
                <a:effectLst/>
              </a:rPr>
              <a:t>No bottom runners</a:t>
            </a:r>
          </a:p>
        </p:txBody>
      </p:sp>
      <p:sp>
        <p:nvSpPr>
          <p:cNvPr id="13" name="TextBox 12">
            <a:extLst>
              <a:ext uri="{FF2B5EF4-FFF2-40B4-BE49-F238E27FC236}">
                <a16:creationId xmlns:a16="http://schemas.microsoft.com/office/drawing/2014/main" id="{6264F6F9-70D0-5EDE-0D02-765A32D27EDA}"/>
              </a:ext>
            </a:extLst>
          </p:cNvPr>
          <p:cNvSpPr txBox="1"/>
          <p:nvPr/>
        </p:nvSpPr>
        <p:spPr>
          <a:xfrm>
            <a:off x="5105429" y="2535939"/>
            <a:ext cx="2786340" cy="338554"/>
          </a:xfrm>
          <a:prstGeom prst="rect">
            <a:avLst/>
          </a:prstGeom>
          <a:noFill/>
        </p:spPr>
        <p:txBody>
          <a:bodyPr wrap="none" rtlCol="0">
            <a:spAutoFit/>
          </a:bodyPr>
          <a:lstStyle/>
          <a:p>
            <a:r>
              <a:rPr lang="en-US" sz="1600" dirty="0">
                <a:solidFill>
                  <a:srgbClr val="0043C8"/>
                </a:solidFill>
                <a:effectLst/>
              </a:rPr>
              <a:t>Bottom runner on all sides</a:t>
            </a:r>
          </a:p>
        </p:txBody>
      </p:sp>
      <p:sp>
        <p:nvSpPr>
          <p:cNvPr id="14" name="TextBox 13">
            <a:extLst>
              <a:ext uri="{FF2B5EF4-FFF2-40B4-BE49-F238E27FC236}">
                <a16:creationId xmlns:a16="http://schemas.microsoft.com/office/drawing/2014/main" id="{C0E083B3-F530-595A-A625-5B065988AF84}"/>
              </a:ext>
            </a:extLst>
          </p:cNvPr>
          <p:cNvSpPr txBox="1"/>
          <p:nvPr/>
        </p:nvSpPr>
        <p:spPr>
          <a:xfrm>
            <a:off x="606721" y="4398823"/>
            <a:ext cx="3026791" cy="307777"/>
          </a:xfrm>
          <a:prstGeom prst="rect">
            <a:avLst/>
          </a:prstGeom>
          <a:noFill/>
        </p:spPr>
        <p:txBody>
          <a:bodyPr wrap="none" rtlCol="0">
            <a:spAutoFit/>
          </a:bodyPr>
          <a:lstStyle/>
          <a:p>
            <a:r>
              <a:rPr lang="en-US" sz="1400" dirty="0">
                <a:solidFill>
                  <a:srgbClr val="C00000"/>
                </a:solidFill>
                <a:effectLst/>
              </a:rPr>
              <a:t>Bottom runner on short-side only</a:t>
            </a:r>
          </a:p>
        </p:txBody>
      </p:sp>
      <p:sp>
        <p:nvSpPr>
          <p:cNvPr id="16" name="TextBox 15">
            <a:extLst>
              <a:ext uri="{FF2B5EF4-FFF2-40B4-BE49-F238E27FC236}">
                <a16:creationId xmlns:a16="http://schemas.microsoft.com/office/drawing/2014/main" id="{655A100D-7688-7F38-912A-475FBDEA49C7}"/>
              </a:ext>
            </a:extLst>
          </p:cNvPr>
          <p:cNvSpPr txBox="1"/>
          <p:nvPr/>
        </p:nvSpPr>
        <p:spPr>
          <a:xfrm>
            <a:off x="4939893" y="4398823"/>
            <a:ext cx="3117412" cy="307777"/>
          </a:xfrm>
          <a:prstGeom prst="rect">
            <a:avLst/>
          </a:prstGeom>
          <a:noFill/>
        </p:spPr>
        <p:txBody>
          <a:bodyPr wrap="square" rtlCol="0">
            <a:spAutoFit/>
          </a:bodyPr>
          <a:lstStyle/>
          <a:p>
            <a:pPr algn="ctr"/>
            <a:r>
              <a:rPr lang="en-US" sz="1400" dirty="0">
                <a:solidFill>
                  <a:srgbClr val="0043C8"/>
                </a:solidFill>
                <a:effectLst/>
              </a:rPr>
              <a:t>Bottom runner on long-side only</a:t>
            </a:r>
          </a:p>
        </p:txBody>
      </p:sp>
      <p:pic>
        <p:nvPicPr>
          <p:cNvPr id="18" name="Picture 17">
            <a:extLst>
              <a:ext uri="{FF2B5EF4-FFF2-40B4-BE49-F238E27FC236}">
                <a16:creationId xmlns:a16="http://schemas.microsoft.com/office/drawing/2014/main" id="{ED1A54B3-0C7D-F78E-0ECA-BB247BED2178}"/>
              </a:ext>
            </a:extLst>
          </p:cNvPr>
          <p:cNvPicPr>
            <a:picLocks noChangeAspect="1"/>
          </p:cNvPicPr>
          <p:nvPr/>
        </p:nvPicPr>
        <p:blipFill>
          <a:blip r:embed="rId3"/>
          <a:stretch>
            <a:fillRect/>
          </a:stretch>
        </p:blipFill>
        <p:spPr>
          <a:xfrm>
            <a:off x="5795365" y="40953"/>
            <a:ext cx="905785" cy="883940"/>
          </a:xfrm>
          <a:prstGeom prst="rect">
            <a:avLst/>
          </a:prstGeom>
        </p:spPr>
      </p:pic>
      <p:pic>
        <p:nvPicPr>
          <p:cNvPr id="24" name="Picture 23">
            <a:extLst>
              <a:ext uri="{FF2B5EF4-FFF2-40B4-BE49-F238E27FC236}">
                <a16:creationId xmlns:a16="http://schemas.microsoft.com/office/drawing/2014/main" id="{DBAD1C3E-F60A-B93B-BA9E-497988536108}"/>
              </a:ext>
            </a:extLst>
          </p:cNvPr>
          <p:cNvPicPr>
            <a:picLocks noChangeAspect="1"/>
          </p:cNvPicPr>
          <p:nvPr/>
        </p:nvPicPr>
        <p:blipFill>
          <a:blip r:embed="rId4"/>
          <a:stretch>
            <a:fillRect/>
          </a:stretch>
        </p:blipFill>
        <p:spPr>
          <a:xfrm>
            <a:off x="1465643" y="220503"/>
            <a:ext cx="654474" cy="596482"/>
          </a:xfrm>
          <a:prstGeom prst="rect">
            <a:avLst/>
          </a:prstGeom>
        </p:spPr>
      </p:pic>
      <p:sp>
        <p:nvSpPr>
          <p:cNvPr id="25" name="TextBox 24">
            <a:extLst>
              <a:ext uri="{FF2B5EF4-FFF2-40B4-BE49-F238E27FC236}">
                <a16:creationId xmlns:a16="http://schemas.microsoft.com/office/drawing/2014/main" id="{8584B06A-280E-2F5D-DB71-74F384A738B1}"/>
              </a:ext>
            </a:extLst>
          </p:cNvPr>
          <p:cNvSpPr txBox="1"/>
          <p:nvPr/>
        </p:nvSpPr>
        <p:spPr>
          <a:xfrm>
            <a:off x="6621057" y="431456"/>
            <a:ext cx="699230" cy="400110"/>
          </a:xfrm>
          <a:prstGeom prst="rect">
            <a:avLst/>
          </a:prstGeom>
          <a:noFill/>
        </p:spPr>
        <p:txBody>
          <a:bodyPr wrap="none" rtlCol="0">
            <a:spAutoFit/>
          </a:bodyPr>
          <a:lstStyle/>
          <a:p>
            <a:r>
              <a:rPr lang="en-US" sz="2000" i="1" dirty="0">
                <a:solidFill>
                  <a:srgbClr val="92D050"/>
                </a:solidFill>
                <a:effectLst/>
              </a:rPr>
              <a:t>YES</a:t>
            </a:r>
          </a:p>
        </p:txBody>
      </p:sp>
      <p:sp>
        <p:nvSpPr>
          <p:cNvPr id="26" name="TextBox 25">
            <a:extLst>
              <a:ext uri="{FF2B5EF4-FFF2-40B4-BE49-F238E27FC236}">
                <a16:creationId xmlns:a16="http://schemas.microsoft.com/office/drawing/2014/main" id="{3A7F32A2-C883-D73C-6056-4A276DD5C512}"/>
              </a:ext>
            </a:extLst>
          </p:cNvPr>
          <p:cNvSpPr txBox="1"/>
          <p:nvPr/>
        </p:nvSpPr>
        <p:spPr>
          <a:xfrm>
            <a:off x="2193778" y="359356"/>
            <a:ext cx="569387" cy="400110"/>
          </a:xfrm>
          <a:prstGeom prst="rect">
            <a:avLst/>
          </a:prstGeom>
          <a:noFill/>
        </p:spPr>
        <p:txBody>
          <a:bodyPr wrap="none" rtlCol="0">
            <a:spAutoFit/>
          </a:bodyPr>
          <a:lstStyle/>
          <a:p>
            <a:r>
              <a:rPr lang="en-US" sz="2000" i="1" dirty="0">
                <a:solidFill>
                  <a:srgbClr val="C00000"/>
                </a:solidFill>
                <a:effectLst/>
              </a:rPr>
              <a:t>NO</a:t>
            </a:r>
          </a:p>
        </p:txBody>
      </p:sp>
      <p:pic>
        <p:nvPicPr>
          <p:cNvPr id="8" name="Content Placeholder 7">
            <a:extLst>
              <a:ext uri="{FF2B5EF4-FFF2-40B4-BE49-F238E27FC236}">
                <a16:creationId xmlns:a16="http://schemas.microsoft.com/office/drawing/2014/main" id="{2FC8744A-1D5E-C6F5-5B1E-3F9164A8744A}"/>
              </a:ext>
            </a:extLst>
          </p:cNvPr>
          <p:cNvPicPr>
            <a:picLocks noGrp="1" noChangeAspect="1"/>
          </p:cNvPicPr>
          <p:nvPr>
            <p:ph sz="half" idx="2"/>
          </p:nvPr>
        </p:nvPicPr>
        <p:blipFill>
          <a:blip r:embed="rId5"/>
          <a:stretch>
            <a:fillRect/>
          </a:stretch>
        </p:blipFill>
        <p:spPr>
          <a:xfrm>
            <a:off x="5002015" y="2860089"/>
            <a:ext cx="2889754" cy="1487553"/>
          </a:xfrm>
          <a:prstGeom prst="rect">
            <a:avLst/>
          </a:prstGeom>
        </p:spPr>
      </p:pic>
      <p:pic>
        <p:nvPicPr>
          <p:cNvPr id="19" name="Content Placeholder 18">
            <a:extLst>
              <a:ext uri="{FF2B5EF4-FFF2-40B4-BE49-F238E27FC236}">
                <a16:creationId xmlns:a16="http://schemas.microsoft.com/office/drawing/2014/main" id="{C7D91893-A8DA-B676-2727-2E2753F057C3}"/>
              </a:ext>
            </a:extLst>
          </p:cNvPr>
          <p:cNvPicPr>
            <a:picLocks noGrp="1" noChangeAspect="1"/>
          </p:cNvPicPr>
          <p:nvPr>
            <p:ph sz="half" idx="1"/>
          </p:nvPr>
        </p:nvPicPr>
        <p:blipFill>
          <a:blip r:embed="rId6"/>
          <a:stretch>
            <a:fillRect/>
          </a:stretch>
        </p:blipFill>
        <p:spPr>
          <a:xfrm>
            <a:off x="717400" y="1038087"/>
            <a:ext cx="2548216" cy="1373132"/>
          </a:xfrm>
        </p:spPr>
      </p:pic>
      <p:pic>
        <p:nvPicPr>
          <p:cNvPr id="28" name="Picture 27">
            <a:extLst>
              <a:ext uri="{FF2B5EF4-FFF2-40B4-BE49-F238E27FC236}">
                <a16:creationId xmlns:a16="http://schemas.microsoft.com/office/drawing/2014/main" id="{F47FF48D-8F75-9A85-CC4E-C7B23A891C7B}"/>
              </a:ext>
            </a:extLst>
          </p:cNvPr>
          <p:cNvPicPr>
            <a:picLocks noChangeAspect="1"/>
          </p:cNvPicPr>
          <p:nvPr/>
        </p:nvPicPr>
        <p:blipFill>
          <a:blip r:embed="rId7"/>
          <a:stretch>
            <a:fillRect/>
          </a:stretch>
        </p:blipFill>
        <p:spPr>
          <a:xfrm>
            <a:off x="926287" y="2843716"/>
            <a:ext cx="2276475" cy="1409700"/>
          </a:xfrm>
          <a:prstGeom prst="rect">
            <a:avLst/>
          </a:prstGeom>
        </p:spPr>
      </p:pic>
    </p:spTree>
    <p:extLst>
      <p:ext uri="{BB962C8B-B14F-4D97-AF65-F5344CB8AC3E}">
        <p14:creationId xmlns:p14="http://schemas.microsoft.com/office/powerpoint/2010/main" val="4174167647"/>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727851-5253-4022-87CD-5B1AA9907301}"/>
              </a:ext>
            </a:extLst>
          </p:cNvPr>
          <p:cNvSpPr>
            <a:spLocks noGrp="1"/>
          </p:cNvSpPr>
          <p:nvPr>
            <p:ph type="title"/>
          </p:nvPr>
        </p:nvSpPr>
        <p:spPr>
          <a:xfrm>
            <a:off x="240888" y="86907"/>
            <a:ext cx="8299841" cy="781928"/>
          </a:xfrm>
        </p:spPr>
        <p:txBody>
          <a:bodyPr anchor="t">
            <a:normAutofit/>
          </a:bodyPr>
          <a:lstStyle/>
          <a:p>
            <a:r>
              <a:rPr lang="en-US" dirty="0">
                <a:solidFill>
                  <a:srgbClr val="003CB4"/>
                </a:solidFill>
              </a:rPr>
              <a:t>Introduction</a:t>
            </a:r>
            <a:r>
              <a:rPr lang="en-US" dirty="0"/>
              <a:t>	</a:t>
            </a:r>
          </a:p>
        </p:txBody>
      </p:sp>
      <p:graphicFrame>
        <p:nvGraphicFramePr>
          <p:cNvPr id="13" name="Content Placeholder 1">
            <a:extLst>
              <a:ext uri="{FF2B5EF4-FFF2-40B4-BE49-F238E27FC236}">
                <a16:creationId xmlns:a16="http://schemas.microsoft.com/office/drawing/2014/main" id="{28796F33-C5AC-9A40-7E5E-05478DAA72BE}"/>
              </a:ext>
            </a:extLst>
          </p:cNvPr>
          <p:cNvGraphicFramePr>
            <a:graphicFrameLocks noGrp="1"/>
          </p:cNvGraphicFramePr>
          <p:nvPr>
            <p:ph idx="1"/>
            <p:extLst>
              <p:ext uri="{D42A27DB-BD31-4B8C-83A1-F6EECF244321}">
                <p14:modId xmlns:p14="http://schemas.microsoft.com/office/powerpoint/2010/main" val="2771292775"/>
              </p:ext>
            </p:extLst>
          </p:nvPr>
        </p:nvGraphicFramePr>
        <p:xfrm>
          <a:off x="467834" y="932877"/>
          <a:ext cx="8314660" cy="35955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546692EC-7A17-4F59-BF30-B189B7494726}"/>
              </a:ext>
            </a:extLst>
          </p:cNvPr>
          <p:cNvPicPr>
            <a:picLocks noChangeAspect="1"/>
          </p:cNvPicPr>
          <p:nvPr/>
        </p:nvPicPr>
        <p:blipFill>
          <a:blip r:embed="rId7"/>
          <a:stretch>
            <a:fillRect/>
          </a:stretch>
        </p:blipFill>
        <p:spPr>
          <a:xfrm>
            <a:off x="7883756" y="165161"/>
            <a:ext cx="864205" cy="899769"/>
          </a:xfrm>
          <a:prstGeom prst="rect">
            <a:avLst/>
          </a:prstGeom>
        </p:spPr>
      </p:pic>
    </p:spTree>
    <p:extLst>
      <p:ext uri="{BB962C8B-B14F-4D97-AF65-F5344CB8AC3E}">
        <p14:creationId xmlns:p14="http://schemas.microsoft.com/office/powerpoint/2010/main" val="3552919352"/>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061F9C9-8C76-4A85-B868-9A98D662BE54}"/>
              </a:ext>
            </a:extLst>
          </p:cNvPr>
          <p:cNvPicPr>
            <a:picLocks noGrp="1" noChangeAspect="1"/>
          </p:cNvPicPr>
          <p:nvPr>
            <p:ph sz="half" idx="1"/>
          </p:nvPr>
        </p:nvPicPr>
        <p:blipFill>
          <a:blip r:embed="rId2"/>
          <a:stretch>
            <a:fillRect/>
          </a:stretch>
        </p:blipFill>
        <p:spPr>
          <a:xfrm>
            <a:off x="547120" y="1330188"/>
            <a:ext cx="4203636" cy="1293576"/>
          </a:xfrm>
        </p:spPr>
      </p:pic>
      <p:pic>
        <p:nvPicPr>
          <p:cNvPr id="17" name="Content Placeholder 16">
            <a:extLst>
              <a:ext uri="{FF2B5EF4-FFF2-40B4-BE49-F238E27FC236}">
                <a16:creationId xmlns:a16="http://schemas.microsoft.com/office/drawing/2014/main" id="{A2793DF9-C4E4-4F34-BBEC-DCFFC2B1AB80}"/>
              </a:ext>
            </a:extLst>
          </p:cNvPr>
          <p:cNvPicPr>
            <a:picLocks noGrp="1" noChangeAspect="1"/>
          </p:cNvPicPr>
          <p:nvPr>
            <p:ph sz="half" idx="2"/>
          </p:nvPr>
        </p:nvPicPr>
        <p:blipFill>
          <a:blip r:embed="rId3"/>
          <a:stretch>
            <a:fillRect/>
          </a:stretch>
        </p:blipFill>
        <p:spPr>
          <a:xfrm>
            <a:off x="5287019" y="1571536"/>
            <a:ext cx="3501677" cy="2104456"/>
          </a:xfrm>
        </p:spPr>
      </p:pic>
      <p:sp>
        <p:nvSpPr>
          <p:cNvPr id="4" name="Title 3">
            <a:extLst>
              <a:ext uri="{FF2B5EF4-FFF2-40B4-BE49-F238E27FC236}">
                <a16:creationId xmlns:a16="http://schemas.microsoft.com/office/drawing/2014/main" id="{CF8930EF-73A1-42DE-BAB2-8B299E70D88D}"/>
              </a:ext>
            </a:extLst>
          </p:cNvPr>
          <p:cNvSpPr>
            <a:spLocks noGrp="1"/>
          </p:cNvSpPr>
          <p:nvPr>
            <p:ph type="title"/>
          </p:nvPr>
        </p:nvSpPr>
        <p:spPr>
          <a:xfrm>
            <a:off x="85197" y="99653"/>
            <a:ext cx="8831922" cy="938499"/>
          </a:xfrm>
        </p:spPr>
        <p:txBody>
          <a:bodyPr>
            <a:noAutofit/>
          </a:bodyPr>
          <a:lstStyle/>
          <a:p>
            <a:pPr algn="ctr"/>
            <a:r>
              <a:rPr lang="en-US" sz="2800" dirty="0">
                <a:solidFill>
                  <a:srgbClr val="0043C8"/>
                </a:solidFill>
              </a:rPr>
              <a:t>Ocean &amp; Heavyweight Air </a:t>
            </a:r>
            <a:br>
              <a:rPr lang="en-US" sz="2800" dirty="0">
                <a:solidFill>
                  <a:srgbClr val="0043C8"/>
                </a:solidFill>
              </a:rPr>
            </a:br>
            <a:r>
              <a:rPr lang="en-US" sz="2800" dirty="0">
                <a:solidFill>
                  <a:srgbClr val="0043C8"/>
                </a:solidFill>
              </a:rPr>
              <a:t>Booking &amp; Documentation Requirements</a:t>
            </a:r>
            <a:endParaRPr lang="en-US" sz="2800" dirty="0"/>
          </a:p>
        </p:txBody>
      </p:sp>
      <p:pic>
        <p:nvPicPr>
          <p:cNvPr id="19" name="Picture 18">
            <a:extLst>
              <a:ext uri="{FF2B5EF4-FFF2-40B4-BE49-F238E27FC236}">
                <a16:creationId xmlns:a16="http://schemas.microsoft.com/office/drawing/2014/main" id="{37DF2BD1-135C-4C5F-BA0F-D6C0A9DB7DDB}"/>
              </a:ext>
            </a:extLst>
          </p:cNvPr>
          <p:cNvPicPr>
            <a:picLocks noChangeAspect="1"/>
          </p:cNvPicPr>
          <p:nvPr/>
        </p:nvPicPr>
        <p:blipFill>
          <a:blip r:embed="rId4"/>
          <a:stretch>
            <a:fillRect/>
          </a:stretch>
        </p:blipFill>
        <p:spPr>
          <a:xfrm>
            <a:off x="1325708" y="2739049"/>
            <a:ext cx="2909410" cy="1293576"/>
          </a:xfrm>
          <a:prstGeom prst="rect">
            <a:avLst/>
          </a:prstGeom>
        </p:spPr>
      </p:pic>
    </p:spTree>
    <p:extLst>
      <p:ext uri="{BB962C8B-B14F-4D97-AF65-F5344CB8AC3E}">
        <p14:creationId xmlns:p14="http://schemas.microsoft.com/office/powerpoint/2010/main" val="1039926017"/>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2C03ABF-11D3-4CBA-B525-0A8076EFFE35}"/>
              </a:ext>
            </a:extLst>
          </p:cNvPr>
          <p:cNvPicPr>
            <a:picLocks noGrp="1" noChangeAspect="1"/>
          </p:cNvPicPr>
          <p:nvPr>
            <p:ph idx="1"/>
          </p:nvPr>
        </p:nvPicPr>
        <p:blipFill>
          <a:blip r:embed="rId2"/>
          <a:stretch>
            <a:fillRect/>
          </a:stretch>
        </p:blipFill>
        <p:spPr>
          <a:xfrm>
            <a:off x="4628964" y="610217"/>
            <a:ext cx="2629086" cy="3984406"/>
          </a:xfrm>
        </p:spPr>
      </p:pic>
      <p:sp>
        <p:nvSpPr>
          <p:cNvPr id="3" name="Text Placeholder 2">
            <a:extLst>
              <a:ext uri="{FF2B5EF4-FFF2-40B4-BE49-F238E27FC236}">
                <a16:creationId xmlns:a16="http://schemas.microsoft.com/office/drawing/2014/main" id="{70B4F319-984D-4553-8016-F3CFE3412A28}"/>
              </a:ext>
            </a:extLst>
          </p:cNvPr>
          <p:cNvSpPr>
            <a:spLocks noGrp="1"/>
          </p:cNvSpPr>
          <p:nvPr>
            <p:ph type="body" sz="half" idx="2"/>
          </p:nvPr>
        </p:nvSpPr>
        <p:spPr/>
        <p:txBody>
          <a:bodyPr/>
          <a:lstStyle/>
          <a:p>
            <a:pPr marL="285750" indent="-285750">
              <a:buFont typeface="Wingdings" panose="05000000000000000000" pitchFamily="2" charset="2"/>
              <a:buChar char="Ø"/>
            </a:pPr>
            <a:r>
              <a:rPr lang="en-US" dirty="0">
                <a:solidFill>
                  <a:srgbClr val="0043C8"/>
                </a:solidFill>
              </a:rPr>
              <a:t>This document instructs the freight forwarder on how to ship cargo</a:t>
            </a:r>
          </a:p>
          <a:p>
            <a:pPr marL="285750" indent="-285750">
              <a:buFont typeface="Wingdings" panose="05000000000000000000" pitchFamily="2" charset="2"/>
              <a:buChar char="Ø"/>
            </a:pPr>
            <a:r>
              <a:rPr lang="en-US" dirty="0">
                <a:solidFill>
                  <a:srgbClr val="0043C8"/>
                </a:solidFill>
              </a:rPr>
              <a:t>It provides accurate shipper &amp; consignee information</a:t>
            </a:r>
          </a:p>
          <a:p>
            <a:pPr marL="742950" lvl="1" indent="-285750">
              <a:buFont typeface="Wingdings" panose="05000000000000000000" pitchFamily="2" charset="2"/>
              <a:buChar char="Ø"/>
            </a:pPr>
            <a:r>
              <a:rPr lang="en-US" dirty="0">
                <a:solidFill>
                  <a:srgbClr val="0043C8"/>
                </a:solidFill>
              </a:rPr>
              <a:t>Purchase Order No.</a:t>
            </a:r>
          </a:p>
          <a:p>
            <a:pPr marL="742950" lvl="1" indent="-285750">
              <a:buFont typeface="Wingdings" panose="05000000000000000000" pitchFamily="2" charset="2"/>
              <a:buChar char="Ø"/>
            </a:pPr>
            <a:r>
              <a:rPr lang="en-US" dirty="0">
                <a:solidFill>
                  <a:srgbClr val="0043C8"/>
                </a:solidFill>
              </a:rPr>
              <a:t>Freight terms</a:t>
            </a:r>
          </a:p>
          <a:p>
            <a:pPr marL="285750" indent="-285750">
              <a:buFont typeface="Wingdings" panose="05000000000000000000" pitchFamily="2" charset="2"/>
              <a:buChar char="Ø"/>
            </a:pPr>
            <a:r>
              <a:rPr lang="en-US" dirty="0">
                <a:solidFill>
                  <a:srgbClr val="0043C8"/>
                </a:solidFill>
              </a:rPr>
              <a:t>And other special instructions </a:t>
            </a:r>
          </a:p>
          <a:p>
            <a:pPr marL="742950" lvl="1" indent="-285750">
              <a:buFont typeface="Wingdings" panose="05000000000000000000" pitchFamily="2" charset="2"/>
              <a:buChar char="Ø"/>
            </a:pPr>
            <a:r>
              <a:rPr lang="en-US" dirty="0">
                <a:solidFill>
                  <a:srgbClr val="0043C8"/>
                </a:solidFill>
              </a:rPr>
              <a:t>Such as NOTIFY Party</a:t>
            </a:r>
          </a:p>
          <a:p>
            <a:pPr marL="285750" indent="-285750">
              <a:buFont typeface="Wingdings" panose="05000000000000000000" pitchFamily="2" charset="2"/>
              <a:buChar char="Ø"/>
            </a:pPr>
            <a:endParaRPr lang="en-US" dirty="0"/>
          </a:p>
        </p:txBody>
      </p:sp>
      <p:sp>
        <p:nvSpPr>
          <p:cNvPr id="4" name="Title 3">
            <a:extLst>
              <a:ext uri="{FF2B5EF4-FFF2-40B4-BE49-F238E27FC236}">
                <a16:creationId xmlns:a16="http://schemas.microsoft.com/office/drawing/2014/main" id="{373DEAE6-9DE3-4B70-8D8E-AD3A7C2E9CE6}"/>
              </a:ext>
            </a:extLst>
          </p:cNvPr>
          <p:cNvSpPr>
            <a:spLocks noGrp="1"/>
          </p:cNvSpPr>
          <p:nvPr>
            <p:ph type="title"/>
          </p:nvPr>
        </p:nvSpPr>
        <p:spPr/>
        <p:txBody>
          <a:bodyPr>
            <a:normAutofit fontScale="90000"/>
          </a:bodyPr>
          <a:lstStyle/>
          <a:p>
            <a:r>
              <a:rPr lang="en-US" dirty="0">
                <a:solidFill>
                  <a:srgbClr val="0043C8"/>
                </a:solidFill>
              </a:rPr>
              <a:t>Carrier Booking Form OR Shipper’s Letter of Instructions</a:t>
            </a:r>
          </a:p>
        </p:txBody>
      </p:sp>
    </p:spTree>
    <p:extLst>
      <p:ext uri="{BB962C8B-B14F-4D97-AF65-F5344CB8AC3E}">
        <p14:creationId xmlns:p14="http://schemas.microsoft.com/office/powerpoint/2010/main" val="1313557837"/>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C8EF7-B934-424D-B6D9-490DDCE392EB}"/>
              </a:ext>
            </a:extLst>
          </p:cNvPr>
          <p:cNvSpPr>
            <a:spLocks noGrp="1"/>
          </p:cNvSpPr>
          <p:nvPr>
            <p:ph type="title"/>
          </p:nvPr>
        </p:nvSpPr>
        <p:spPr>
          <a:xfrm>
            <a:off x="218874" y="135935"/>
            <a:ext cx="8446198" cy="1232227"/>
          </a:xfrm>
        </p:spPr>
        <p:txBody>
          <a:bodyPr anchor="t">
            <a:normAutofit fontScale="90000"/>
          </a:bodyPr>
          <a:lstStyle/>
          <a:p>
            <a:r>
              <a:rPr lang="en-US" sz="1800" dirty="0">
                <a:solidFill>
                  <a:srgbClr val="003CB4"/>
                </a:solidFill>
                <a:latin typeface="Arial Black" panose="020B0A04020102020204" pitchFamily="34" charset="0"/>
              </a:rPr>
              <a:t>IMPORTER’S SECURITY FILING – FOR US OCEAN MODE ONLY</a:t>
            </a:r>
            <a:br>
              <a:rPr lang="en-US" sz="1800" dirty="0">
                <a:solidFill>
                  <a:srgbClr val="003CB4"/>
                </a:solidFill>
                <a:latin typeface="Arial Black" panose="020B0A04020102020204" pitchFamily="34" charset="0"/>
              </a:rPr>
            </a:br>
            <a:r>
              <a:rPr lang="en-US" sz="1050" dirty="0">
                <a:solidFill>
                  <a:srgbClr val="003CB4"/>
                </a:solidFill>
                <a:latin typeface="Arial" panose="020B0604020202020204" pitchFamily="34" charset="0"/>
                <a:cs typeface="Arial" panose="020B0604020202020204" pitchFamily="34" charset="0"/>
              </a:rPr>
              <a:t>- US Customs filing requirement that documents importing information and details, as shipments pass from point to point</a:t>
            </a:r>
            <a:br>
              <a:rPr lang="en-US" sz="1050" dirty="0">
                <a:solidFill>
                  <a:srgbClr val="003CB4"/>
                </a:solidFill>
                <a:latin typeface="Arial" panose="020B0604020202020204" pitchFamily="34" charset="0"/>
                <a:cs typeface="Arial" panose="020B0604020202020204" pitchFamily="34" charset="0"/>
              </a:rPr>
            </a:br>
            <a:r>
              <a:rPr lang="en-US" sz="1050" dirty="0">
                <a:solidFill>
                  <a:srgbClr val="003CB4"/>
                </a:solidFill>
                <a:latin typeface="Arial" panose="020B0604020202020204" pitchFamily="34" charset="0"/>
                <a:cs typeface="Arial" panose="020B0604020202020204" pitchFamily="34" charset="0"/>
              </a:rPr>
              <a:t>Importers who do not file the ISF properly prior to the shipment of their goods will be penalized (US$5,000 fine)</a:t>
            </a:r>
            <a:br>
              <a:rPr lang="en-US" sz="1050" dirty="0">
                <a:solidFill>
                  <a:srgbClr val="003CB4"/>
                </a:solidFill>
                <a:latin typeface="Arial" panose="020B0604020202020204" pitchFamily="34" charset="0"/>
                <a:cs typeface="Arial" panose="020B0604020202020204" pitchFamily="34" charset="0"/>
              </a:rPr>
            </a:br>
            <a:br>
              <a:rPr lang="en-US" sz="1050" dirty="0">
                <a:solidFill>
                  <a:srgbClr val="003CB4"/>
                </a:solidFill>
                <a:latin typeface="Arial" panose="020B0604020202020204" pitchFamily="34" charset="0"/>
                <a:cs typeface="Arial" panose="020B0604020202020204" pitchFamily="34" charset="0"/>
              </a:rPr>
            </a:br>
            <a:r>
              <a:rPr lang="en-US" sz="1050" dirty="0">
                <a:solidFill>
                  <a:srgbClr val="003CB4"/>
                </a:solidFill>
                <a:latin typeface="Arial" panose="020B0604020202020204" pitchFamily="34" charset="0"/>
                <a:cs typeface="Arial" panose="020B0604020202020204" pitchFamily="34" charset="0"/>
              </a:rPr>
              <a:t>Carrier or freight forwarder will provide similar form (see below)</a:t>
            </a:r>
            <a:br>
              <a:rPr lang="en-US" sz="1050" dirty="0">
                <a:solidFill>
                  <a:srgbClr val="003CB4"/>
                </a:solidFill>
                <a:latin typeface="Arial" panose="020B0604020202020204" pitchFamily="34" charset="0"/>
                <a:cs typeface="Arial" panose="020B0604020202020204" pitchFamily="34" charset="0"/>
              </a:rPr>
            </a:br>
            <a:r>
              <a:rPr lang="en-US" sz="1050" dirty="0">
                <a:solidFill>
                  <a:srgbClr val="003CB4"/>
                </a:solidFill>
                <a:latin typeface="Arial" panose="020B0604020202020204" pitchFamily="34" charset="0"/>
                <a:cs typeface="Arial" panose="020B0604020202020204" pitchFamily="34" charset="0"/>
              </a:rPr>
              <a:t>Vendor must return completed form to the freight forwarder 5 days (at minimum) prior to sailing of the shipment </a:t>
            </a:r>
            <a:br>
              <a:rPr lang="en-US" sz="1050" dirty="0">
                <a:solidFill>
                  <a:srgbClr val="003CB4"/>
                </a:solidFill>
                <a:latin typeface="Arial" panose="020B0604020202020204" pitchFamily="34" charset="0"/>
                <a:cs typeface="Arial" panose="020B0604020202020204" pitchFamily="34" charset="0"/>
              </a:rPr>
            </a:br>
            <a:endParaRPr lang="en-US" sz="1050" dirty="0">
              <a:solidFill>
                <a:srgbClr val="003CB4"/>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6CA3E90-77DE-4D30-869C-B143C57546DF}"/>
              </a:ext>
            </a:extLst>
          </p:cNvPr>
          <p:cNvSpPr>
            <a:spLocks noGrp="1"/>
          </p:cNvSpPr>
          <p:nvPr>
            <p:ph idx="1"/>
          </p:nvPr>
        </p:nvSpPr>
        <p:spPr>
          <a:xfrm>
            <a:off x="226315" y="1523017"/>
            <a:ext cx="3658166" cy="2643263"/>
          </a:xfrm>
        </p:spPr>
        <p:txBody>
          <a:bodyPr anchor="t">
            <a:normAutofit fontScale="92500" lnSpcReduction="10000"/>
          </a:bodyPr>
          <a:lstStyle/>
          <a:p>
            <a:pPr>
              <a:buFont typeface="Wingdings" panose="05000000000000000000" pitchFamily="2" charset="2"/>
              <a:buChar char="Ø"/>
            </a:pPr>
            <a:r>
              <a:rPr lang="en-US" sz="975" b="1" dirty="0">
                <a:solidFill>
                  <a:srgbClr val="003CB4"/>
                </a:solidFill>
                <a:latin typeface="Arial" panose="020B0604020202020204" pitchFamily="34" charset="0"/>
                <a:cs typeface="Arial" panose="020B0604020202020204" pitchFamily="34" charset="0"/>
              </a:rPr>
              <a:t>Required Importer Data Elements</a:t>
            </a:r>
          </a:p>
          <a:p>
            <a:pPr marL="685800" lvl="1" indent="-342900">
              <a:buFont typeface="+mj-lt"/>
              <a:buAutoNum type="arabicPeriod"/>
            </a:pPr>
            <a:r>
              <a:rPr lang="en-US" sz="975" dirty="0">
                <a:solidFill>
                  <a:srgbClr val="003CB4"/>
                </a:solidFill>
                <a:latin typeface="Arial" panose="020B0604020202020204" pitchFamily="34" charset="0"/>
                <a:cs typeface="Arial" panose="020B0604020202020204" pitchFamily="34" charset="0"/>
              </a:rPr>
              <a:t>Seller</a:t>
            </a:r>
          </a:p>
          <a:p>
            <a:pPr marL="685800" lvl="1" indent="-342900">
              <a:buFont typeface="+mj-lt"/>
              <a:buAutoNum type="arabicPeriod"/>
            </a:pPr>
            <a:r>
              <a:rPr lang="en-US" sz="975" dirty="0">
                <a:solidFill>
                  <a:srgbClr val="003CB4"/>
                </a:solidFill>
                <a:latin typeface="Arial" panose="020B0604020202020204" pitchFamily="34" charset="0"/>
                <a:cs typeface="Arial" panose="020B0604020202020204" pitchFamily="34" charset="0"/>
              </a:rPr>
              <a:t>Buyer</a:t>
            </a:r>
          </a:p>
          <a:p>
            <a:pPr marL="685800" lvl="1" indent="-342900">
              <a:buFont typeface="+mj-lt"/>
              <a:buAutoNum type="arabicPeriod"/>
            </a:pPr>
            <a:r>
              <a:rPr lang="en-US" sz="975" dirty="0">
                <a:solidFill>
                  <a:srgbClr val="003CB4"/>
                </a:solidFill>
                <a:latin typeface="Arial" panose="020B0604020202020204" pitchFamily="34" charset="0"/>
                <a:cs typeface="Arial" panose="020B0604020202020204" pitchFamily="34" charset="0"/>
              </a:rPr>
              <a:t>Importer IRS# (same as EIN#)</a:t>
            </a:r>
          </a:p>
          <a:p>
            <a:pPr marL="685800" lvl="1" indent="-342900">
              <a:buFont typeface="+mj-lt"/>
              <a:buAutoNum type="arabicPeriod"/>
            </a:pPr>
            <a:r>
              <a:rPr lang="en-US" sz="975" dirty="0">
                <a:solidFill>
                  <a:srgbClr val="003CB4"/>
                </a:solidFill>
                <a:latin typeface="Arial" panose="020B0604020202020204" pitchFamily="34" charset="0"/>
                <a:cs typeface="Arial" panose="020B0604020202020204" pitchFamily="34" charset="0"/>
              </a:rPr>
              <a:t>Consignee IRS# (same as EIN#)</a:t>
            </a:r>
          </a:p>
          <a:p>
            <a:pPr marL="685800" lvl="1" indent="-342900">
              <a:buFont typeface="+mj-lt"/>
              <a:buAutoNum type="arabicPeriod"/>
            </a:pPr>
            <a:r>
              <a:rPr lang="en-US" sz="975" dirty="0">
                <a:solidFill>
                  <a:srgbClr val="003CB4"/>
                </a:solidFill>
                <a:latin typeface="Arial" panose="020B0604020202020204" pitchFamily="34" charset="0"/>
                <a:cs typeface="Arial" panose="020B0604020202020204" pitchFamily="34" charset="0"/>
              </a:rPr>
              <a:t>Manufacturer (or Supplier)</a:t>
            </a:r>
          </a:p>
          <a:p>
            <a:pPr marL="685800" lvl="1" indent="-342900">
              <a:buFont typeface="+mj-lt"/>
              <a:buAutoNum type="arabicPeriod"/>
            </a:pPr>
            <a:r>
              <a:rPr lang="en-US" sz="975" dirty="0">
                <a:solidFill>
                  <a:srgbClr val="003CB4"/>
                </a:solidFill>
                <a:latin typeface="Arial" panose="020B0604020202020204" pitchFamily="34" charset="0"/>
                <a:cs typeface="Arial" panose="020B0604020202020204" pitchFamily="34" charset="0"/>
              </a:rPr>
              <a:t>Ship to Party</a:t>
            </a:r>
          </a:p>
          <a:p>
            <a:pPr marL="685800" lvl="1" indent="-342900">
              <a:buFont typeface="+mj-lt"/>
              <a:buAutoNum type="arabicPeriod"/>
            </a:pPr>
            <a:r>
              <a:rPr lang="en-US" sz="975" dirty="0">
                <a:solidFill>
                  <a:srgbClr val="003CB4"/>
                </a:solidFill>
                <a:latin typeface="Arial" panose="020B0604020202020204" pitchFamily="34" charset="0"/>
                <a:cs typeface="Arial" panose="020B0604020202020204" pitchFamily="34" charset="0"/>
              </a:rPr>
              <a:t>Country of origin</a:t>
            </a:r>
          </a:p>
          <a:p>
            <a:pPr marL="685800" lvl="1" indent="-342900">
              <a:buFont typeface="+mj-lt"/>
              <a:buAutoNum type="arabicPeriod"/>
            </a:pPr>
            <a:r>
              <a:rPr lang="en-US" sz="975" dirty="0">
                <a:solidFill>
                  <a:srgbClr val="003CB4"/>
                </a:solidFill>
                <a:latin typeface="Arial" panose="020B0604020202020204" pitchFamily="34" charset="0"/>
                <a:cs typeface="Arial" panose="020B0604020202020204" pitchFamily="34" charset="0"/>
              </a:rPr>
              <a:t>HTSUS</a:t>
            </a:r>
          </a:p>
          <a:p>
            <a:pPr marL="685800" lvl="1" indent="-342900">
              <a:buFont typeface="+mj-lt"/>
              <a:buAutoNum type="arabicPeriod"/>
            </a:pPr>
            <a:r>
              <a:rPr lang="en-US" sz="975" dirty="0">
                <a:solidFill>
                  <a:srgbClr val="003CB4"/>
                </a:solidFill>
                <a:latin typeface="Arial" panose="020B0604020202020204" pitchFamily="34" charset="0"/>
                <a:cs typeface="Arial" panose="020B0604020202020204" pitchFamily="34" charset="0"/>
              </a:rPr>
              <a:t>Container Stuffing Location</a:t>
            </a:r>
          </a:p>
          <a:p>
            <a:pPr marL="685800" lvl="1" indent="-342900">
              <a:buFont typeface="+mj-lt"/>
              <a:buAutoNum type="arabicPeriod"/>
            </a:pPr>
            <a:r>
              <a:rPr lang="en-US" sz="975" dirty="0">
                <a:solidFill>
                  <a:srgbClr val="003CB4"/>
                </a:solidFill>
                <a:latin typeface="Arial" panose="020B0604020202020204" pitchFamily="34" charset="0"/>
                <a:cs typeface="Arial" panose="020B0604020202020204" pitchFamily="34" charset="0"/>
              </a:rPr>
              <a:t>Consolidator</a:t>
            </a:r>
          </a:p>
          <a:p>
            <a:pPr marL="685800" lvl="1" indent="-342900">
              <a:buFont typeface="+mj-lt"/>
              <a:buAutoNum type="arabicPeriod"/>
            </a:pPr>
            <a:r>
              <a:rPr lang="en-US" sz="975" dirty="0">
                <a:solidFill>
                  <a:srgbClr val="003CB4"/>
                </a:solidFill>
                <a:latin typeface="Arial" panose="020B0604020202020204" pitchFamily="34" charset="0"/>
                <a:cs typeface="Arial" panose="020B0604020202020204" pitchFamily="34" charset="0"/>
              </a:rPr>
              <a:t>Master Bill of Lading #</a:t>
            </a:r>
          </a:p>
          <a:p>
            <a:pPr marL="685800" lvl="1" indent="-342900">
              <a:buFont typeface="+mj-lt"/>
              <a:buAutoNum type="arabicPeriod"/>
            </a:pPr>
            <a:r>
              <a:rPr lang="en-US" sz="975" dirty="0">
                <a:solidFill>
                  <a:srgbClr val="003CB4"/>
                </a:solidFill>
                <a:latin typeface="Arial" panose="020B0604020202020204" pitchFamily="34" charset="0"/>
                <a:cs typeface="Arial" panose="020B0604020202020204" pitchFamily="34" charset="0"/>
              </a:rPr>
              <a:t>House Bill of Lading#</a:t>
            </a:r>
          </a:p>
        </p:txBody>
      </p:sp>
      <p:pic>
        <p:nvPicPr>
          <p:cNvPr id="6" name="Picture 5">
            <a:extLst>
              <a:ext uri="{FF2B5EF4-FFF2-40B4-BE49-F238E27FC236}">
                <a16:creationId xmlns:a16="http://schemas.microsoft.com/office/drawing/2014/main" id="{4EDFB1E9-3BBF-4331-A026-E893F4922939}"/>
              </a:ext>
            </a:extLst>
          </p:cNvPr>
          <p:cNvPicPr>
            <a:picLocks noChangeAspect="1"/>
          </p:cNvPicPr>
          <p:nvPr/>
        </p:nvPicPr>
        <p:blipFill>
          <a:blip r:embed="rId2"/>
          <a:stretch>
            <a:fillRect/>
          </a:stretch>
        </p:blipFill>
        <p:spPr>
          <a:xfrm>
            <a:off x="4717637" y="1146047"/>
            <a:ext cx="2688022" cy="3397202"/>
          </a:xfrm>
          <a:prstGeom prst="rect">
            <a:avLst/>
          </a:prstGeom>
        </p:spPr>
      </p:pic>
    </p:spTree>
    <p:extLst>
      <p:ext uri="{BB962C8B-B14F-4D97-AF65-F5344CB8AC3E}">
        <p14:creationId xmlns:p14="http://schemas.microsoft.com/office/powerpoint/2010/main" val="629149404"/>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A80E07-A814-47A1-BB5D-518EE733577A}"/>
              </a:ext>
            </a:extLst>
          </p:cNvPr>
          <p:cNvSpPr>
            <a:spLocks noGrp="1"/>
          </p:cNvSpPr>
          <p:nvPr>
            <p:ph idx="1"/>
          </p:nvPr>
        </p:nvSpPr>
        <p:spPr>
          <a:xfrm>
            <a:off x="226069" y="773961"/>
            <a:ext cx="8314660" cy="3595577"/>
          </a:xfrm>
        </p:spPr>
        <p:txBody>
          <a:bodyPr/>
          <a:lstStyle/>
          <a:p>
            <a:r>
              <a:rPr lang="en-US" sz="1600" dirty="0">
                <a:solidFill>
                  <a:srgbClr val="0043C8"/>
                </a:solidFill>
              </a:rPr>
              <a:t>The following documents must be provided to the designated freight forwarder &amp; Ingram Micro V7 Supply Chain as soon as cargo is picked up:</a:t>
            </a:r>
          </a:p>
          <a:p>
            <a:pPr marL="475488" lvl="2" indent="0">
              <a:buNone/>
            </a:pPr>
            <a:endParaRPr lang="en-US" sz="1600" dirty="0">
              <a:solidFill>
                <a:srgbClr val="0043C8"/>
              </a:solidFill>
            </a:endParaRPr>
          </a:p>
          <a:p>
            <a:pPr lvl="2"/>
            <a:r>
              <a:rPr lang="en-US" sz="1600" dirty="0">
                <a:solidFill>
                  <a:srgbClr val="0043C8"/>
                </a:solidFill>
              </a:rPr>
              <a:t>Commercial Invoice</a:t>
            </a:r>
          </a:p>
          <a:p>
            <a:pPr marL="475488" lvl="2" indent="0">
              <a:buNone/>
            </a:pPr>
            <a:r>
              <a:rPr lang="en-US" sz="1600" dirty="0">
                <a:solidFill>
                  <a:srgbClr val="0043C8"/>
                </a:solidFill>
              </a:rPr>
              <a:t>	and</a:t>
            </a:r>
          </a:p>
          <a:p>
            <a:pPr lvl="2"/>
            <a:r>
              <a:rPr lang="en-US" sz="1600" dirty="0">
                <a:solidFill>
                  <a:srgbClr val="0043C8"/>
                </a:solidFill>
              </a:rPr>
              <a:t>Packing List</a:t>
            </a:r>
          </a:p>
        </p:txBody>
      </p:sp>
      <p:sp>
        <p:nvSpPr>
          <p:cNvPr id="3" name="Title 2">
            <a:extLst>
              <a:ext uri="{FF2B5EF4-FFF2-40B4-BE49-F238E27FC236}">
                <a16:creationId xmlns:a16="http://schemas.microsoft.com/office/drawing/2014/main" id="{81C24A55-9345-42AD-87D4-CD382526321A}"/>
              </a:ext>
            </a:extLst>
          </p:cNvPr>
          <p:cNvSpPr>
            <a:spLocks noGrp="1"/>
          </p:cNvSpPr>
          <p:nvPr>
            <p:ph type="title"/>
          </p:nvPr>
        </p:nvSpPr>
        <p:spPr/>
        <p:txBody>
          <a:bodyPr>
            <a:normAutofit/>
          </a:bodyPr>
          <a:lstStyle/>
          <a:p>
            <a:r>
              <a:rPr lang="en-US" sz="2000" dirty="0">
                <a:solidFill>
                  <a:srgbClr val="0043C8"/>
                </a:solidFill>
              </a:rPr>
              <a:t> Required Shipping Documents</a:t>
            </a:r>
          </a:p>
        </p:txBody>
      </p:sp>
      <p:pic>
        <p:nvPicPr>
          <p:cNvPr id="4" name="Picture 3">
            <a:extLst>
              <a:ext uri="{FF2B5EF4-FFF2-40B4-BE49-F238E27FC236}">
                <a16:creationId xmlns:a16="http://schemas.microsoft.com/office/drawing/2014/main" id="{3160F71C-7300-470F-AAC5-CB6B47B9175D}"/>
              </a:ext>
            </a:extLst>
          </p:cNvPr>
          <p:cNvPicPr>
            <a:picLocks noChangeAspect="1"/>
          </p:cNvPicPr>
          <p:nvPr/>
        </p:nvPicPr>
        <p:blipFill>
          <a:blip r:embed="rId2"/>
          <a:stretch>
            <a:fillRect/>
          </a:stretch>
        </p:blipFill>
        <p:spPr>
          <a:xfrm rot="20638928">
            <a:off x="4096782" y="1483383"/>
            <a:ext cx="1774090" cy="1487553"/>
          </a:xfrm>
          <a:prstGeom prst="rect">
            <a:avLst/>
          </a:prstGeom>
        </p:spPr>
      </p:pic>
      <p:pic>
        <p:nvPicPr>
          <p:cNvPr id="5" name="Picture 4">
            <a:extLst>
              <a:ext uri="{FF2B5EF4-FFF2-40B4-BE49-F238E27FC236}">
                <a16:creationId xmlns:a16="http://schemas.microsoft.com/office/drawing/2014/main" id="{A194434F-C28D-453A-8FD3-D7EFD127AB79}"/>
              </a:ext>
            </a:extLst>
          </p:cNvPr>
          <p:cNvPicPr>
            <a:picLocks noChangeAspect="1"/>
          </p:cNvPicPr>
          <p:nvPr/>
        </p:nvPicPr>
        <p:blipFill>
          <a:blip r:embed="rId3"/>
          <a:stretch>
            <a:fillRect/>
          </a:stretch>
        </p:blipFill>
        <p:spPr>
          <a:xfrm rot="19874494">
            <a:off x="5114258" y="2708183"/>
            <a:ext cx="1932599" cy="1950889"/>
          </a:xfrm>
          <a:prstGeom prst="rect">
            <a:avLst/>
          </a:prstGeom>
        </p:spPr>
      </p:pic>
      <p:pic>
        <p:nvPicPr>
          <p:cNvPr id="6" name="Picture 5">
            <a:extLst>
              <a:ext uri="{FF2B5EF4-FFF2-40B4-BE49-F238E27FC236}">
                <a16:creationId xmlns:a16="http://schemas.microsoft.com/office/drawing/2014/main" id="{380B14B6-D72A-4B13-874D-B592D1382C7E}"/>
              </a:ext>
            </a:extLst>
          </p:cNvPr>
          <p:cNvPicPr>
            <a:picLocks noChangeAspect="1"/>
          </p:cNvPicPr>
          <p:nvPr/>
        </p:nvPicPr>
        <p:blipFill>
          <a:blip r:embed="rId4"/>
          <a:stretch>
            <a:fillRect/>
          </a:stretch>
        </p:blipFill>
        <p:spPr>
          <a:xfrm>
            <a:off x="6363613" y="1430825"/>
            <a:ext cx="2066723" cy="1865538"/>
          </a:xfrm>
          <a:prstGeom prst="rect">
            <a:avLst/>
          </a:prstGeom>
        </p:spPr>
      </p:pic>
    </p:spTree>
    <p:extLst>
      <p:ext uri="{BB962C8B-B14F-4D97-AF65-F5344CB8AC3E}">
        <p14:creationId xmlns:p14="http://schemas.microsoft.com/office/powerpoint/2010/main" val="2960565404"/>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1E42B38F-17E9-4CC2-B5A6-6734898DCA46}"/>
              </a:ext>
            </a:extLst>
          </p:cNvPr>
          <p:cNvPicPr>
            <a:picLocks noGrp="1" noChangeAspect="1"/>
          </p:cNvPicPr>
          <p:nvPr>
            <p:ph sz="half" idx="1"/>
          </p:nvPr>
        </p:nvPicPr>
        <p:blipFill>
          <a:blip r:embed="rId2"/>
          <a:stretch>
            <a:fillRect/>
          </a:stretch>
        </p:blipFill>
        <p:spPr>
          <a:xfrm>
            <a:off x="413810" y="621159"/>
            <a:ext cx="3220269" cy="3701459"/>
          </a:xfrm>
          <a:noFill/>
        </p:spPr>
      </p:pic>
      <p:sp>
        <p:nvSpPr>
          <p:cNvPr id="14" name="Text Placeholder 2">
            <a:extLst>
              <a:ext uri="{FF2B5EF4-FFF2-40B4-BE49-F238E27FC236}">
                <a16:creationId xmlns:a16="http://schemas.microsoft.com/office/drawing/2014/main" id="{4A0357C5-D1B4-4E1D-9DBB-EE6364BA1153}"/>
              </a:ext>
            </a:extLst>
          </p:cNvPr>
          <p:cNvSpPr>
            <a:spLocks noGrp="1"/>
          </p:cNvSpPr>
          <p:nvPr>
            <p:ph sz="half" idx="2"/>
          </p:nvPr>
        </p:nvSpPr>
        <p:spPr>
          <a:xfrm>
            <a:off x="4588404" y="868835"/>
            <a:ext cx="4125247" cy="3701459"/>
          </a:xfrm>
        </p:spPr>
        <p:txBody>
          <a:bodyPr wrap="square" anchor="t">
            <a:normAutofit lnSpcReduction="10000"/>
          </a:bodyPr>
          <a:lstStyle/>
          <a:p>
            <a:pPr marL="171450" indent="-171450">
              <a:lnSpc>
                <a:spcPct val="90000"/>
              </a:lnSpc>
              <a:buFont typeface="Wingdings" panose="05000000000000000000" pitchFamily="2" charset="2"/>
              <a:buChar char="ü"/>
            </a:pPr>
            <a:r>
              <a:rPr lang="en-US" sz="1500" dirty="0">
                <a:solidFill>
                  <a:srgbClr val="003CB4"/>
                </a:solidFill>
              </a:rPr>
              <a:t>Must be in English</a:t>
            </a:r>
          </a:p>
          <a:p>
            <a:pPr marL="171450" indent="-171450">
              <a:lnSpc>
                <a:spcPct val="90000"/>
              </a:lnSpc>
              <a:buFont typeface="Wingdings" panose="05000000000000000000" pitchFamily="2" charset="2"/>
              <a:buChar char="ü"/>
            </a:pPr>
            <a:r>
              <a:rPr lang="en-US" sz="1500" dirty="0">
                <a:solidFill>
                  <a:srgbClr val="003CB4"/>
                </a:solidFill>
              </a:rPr>
              <a:t>Manufacturer or supplier name &amp; address</a:t>
            </a:r>
          </a:p>
          <a:p>
            <a:pPr marL="171450" indent="-171450">
              <a:lnSpc>
                <a:spcPct val="90000"/>
              </a:lnSpc>
              <a:buFont typeface="Wingdings" panose="05000000000000000000" pitchFamily="2" charset="2"/>
              <a:buChar char="ü"/>
            </a:pPr>
            <a:r>
              <a:rPr lang="en-US" sz="1500" dirty="0">
                <a:solidFill>
                  <a:srgbClr val="003CB4"/>
                </a:solidFill>
              </a:rPr>
              <a:t>Consignee name &amp; address</a:t>
            </a:r>
          </a:p>
          <a:p>
            <a:pPr marL="171450" indent="-171450">
              <a:lnSpc>
                <a:spcPct val="90000"/>
              </a:lnSpc>
              <a:buFont typeface="Wingdings" panose="05000000000000000000" pitchFamily="2" charset="2"/>
              <a:buChar char="ü"/>
            </a:pPr>
            <a:r>
              <a:rPr lang="en-US" sz="1500" dirty="0">
                <a:solidFill>
                  <a:srgbClr val="003CB4"/>
                </a:solidFill>
              </a:rPr>
              <a:t>Ingram Micro PO &amp; Reference No.</a:t>
            </a:r>
          </a:p>
          <a:p>
            <a:pPr marL="171450" indent="-171450">
              <a:lnSpc>
                <a:spcPct val="90000"/>
              </a:lnSpc>
              <a:buFont typeface="Wingdings" panose="05000000000000000000" pitchFamily="2" charset="2"/>
              <a:buChar char="ü"/>
            </a:pPr>
            <a:r>
              <a:rPr lang="en-US" sz="1500" dirty="0">
                <a:solidFill>
                  <a:srgbClr val="003CB4"/>
                </a:solidFill>
              </a:rPr>
              <a:t>Qty Shipped</a:t>
            </a:r>
          </a:p>
          <a:p>
            <a:pPr marL="171450" indent="-171450">
              <a:lnSpc>
                <a:spcPct val="90000"/>
              </a:lnSpc>
              <a:buFont typeface="Wingdings" panose="05000000000000000000" pitchFamily="2" charset="2"/>
              <a:buChar char="ü"/>
            </a:pPr>
            <a:r>
              <a:rPr lang="en-US" sz="1500" dirty="0">
                <a:solidFill>
                  <a:srgbClr val="003CB4"/>
                </a:solidFill>
              </a:rPr>
              <a:t>Vendor Part No. / Ingram SKU</a:t>
            </a:r>
          </a:p>
          <a:p>
            <a:pPr marL="171450" indent="-171450">
              <a:lnSpc>
                <a:spcPct val="90000"/>
              </a:lnSpc>
              <a:buFont typeface="Wingdings" panose="05000000000000000000" pitchFamily="2" charset="2"/>
              <a:buChar char="ü"/>
            </a:pPr>
            <a:r>
              <a:rPr lang="en-US" sz="1500" dirty="0">
                <a:solidFill>
                  <a:srgbClr val="003CB4"/>
                </a:solidFill>
              </a:rPr>
              <a:t>Detailed description of goods</a:t>
            </a:r>
          </a:p>
          <a:p>
            <a:pPr marL="171450" indent="-171450">
              <a:lnSpc>
                <a:spcPct val="90000"/>
              </a:lnSpc>
              <a:buFont typeface="Wingdings" panose="05000000000000000000" pitchFamily="2" charset="2"/>
              <a:buChar char="ü"/>
            </a:pPr>
            <a:r>
              <a:rPr lang="en-US" sz="1500" dirty="0">
                <a:solidFill>
                  <a:srgbClr val="003CB4"/>
                </a:solidFill>
              </a:rPr>
              <a:t>Harmonized Tariff Schedule (HTS/HS codes)</a:t>
            </a:r>
          </a:p>
          <a:p>
            <a:pPr marL="171450" indent="-171450">
              <a:lnSpc>
                <a:spcPct val="90000"/>
              </a:lnSpc>
              <a:buFont typeface="Wingdings" panose="05000000000000000000" pitchFamily="2" charset="2"/>
              <a:buChar char="ü"/>
            </a:pPr>
            <a:r>
              <a:rPr lang="en-US" sz="1500" dirty="0">
                <a:solidFill>
                  <a:srgbClr val="003CB4"/>
                </a:solidFill>
              </a:rPr>
              <a:t>Country of origin</a:t>
            </a:r>
          </a:p>
          <a:p>
            <a:pPr marL="171450" indent="-171450">
              <a:lnSpc>
                <a:spcPct val="90000"/>
              </a:lnSpc>
              <a:buFont typeface="Wingdings" panose="05000000000000000000" pitchFamily="2" charset="2"/>
              <a:buChar char="ü"/>
            </a:pPr>
            <a:r>
              <a:rPr lang="en-US" sz="1500" dirty="0">
                <a:solidFill>
                  <a:srgbClr val="003CB4"/>
                </a:solidFill>
              </a:rPr>
              <a:t>Incoterm</a:t>
            </a:r>
          </a:p>
          <a:p>
            <a:pPr marL="171450" indent="-171450">
              <a:lnSpc>
                <a:spcPct val="90000"/>
              </a:lnSpc>
              <a:buFont typeface="Wingdings" panose="05000000000000000000" pitchFamily="2" charset="2"/>
              <a:buChar char="ü"/>
            </a:pPr>
            <a:r>
              <a:rPr lang="en-US" sz="1500" dirty="0">
                <a:solidFill>
                  <a:srgbClr val="003CB4"/>
                </a:solidFill>
              </a:rPr>
              <a:t>Purchase Price/Value in USD</a:t>
            </a:r>
          </a:p>
          <a:p>
            <a:pPr marL="171450" indent="-171450">
              <a:lnSpc>
                <a:spcPct val="90000"/>
              </a:lnSpc>
              <a:buFont typeface="Wingdings" panose="05000000000000000000" pitchFamily="2" charset="2"/>
              <a:buChar char="ü"/>
            </a:pPr>
            <a:r>
              <a:rPr lang="en-US" sz="1500" dirty="0">
                <a:solidFill>
                  <a:srgbClr val="003CB4"/>
                </a:solidFill>
              </a:rPr>
              <a:t>Sample Shipments -indicate “SAMPLE SHIPMENTS – Value for Customs Purposes Only” </a:t>
            </a:r>
          </a:p>
        </p:txBody>
      </p:sp>
      <p:sp>
        <p:nvSpPr>
          <p:cNvPr id="4" name="Title 3">
            <a:extLst>
              <a:ext uri="{FF2B5EF4-FFF2-40B4-BE49-F238E27FC236}">
                <a16:creationId xmlns:a16="http://schemas.microsoft.com/office/drawing/2014/main" id="{E8724038-1BB5-41A3-9A33-BAA7015DB9B7}"/>
              </a:ext>
            </a:extLst>
          </p:cNvPr>
          <p:cNvSpPr>
            <a:spLocks noGrp="1"/>
          </p:cNvSpPr>
          <p:nvPr>
            <p:ph type="title"/>
          </p:nvPr>
        </p:nvSpPr>
        <p:spPr>
          <a:xfrm>
            <a:off x="240888" y="86907"/>
            <a:ext cx="8299841" cy="781928"/>
          </a:xfrm>
        </p:spPr>
        <p:txBody>
          <a:bodyPr anchor="t">
            <a:normAutofit/>
          </a:bodyPr>
          <a:lstStyle/>
          <a:p>
            <a:r>
              <a:rPr lang="en-US" dirty="0">
                <a:solidFill>
                  <a:srgbClr val="003CB4"/>
                </a:solidFill>
              </a:rPr>
              <a:t>Commercial Invoice Requirements </a:t>
            </a:r>
          </a:p>
        </p:txBody>
      </p:sp>
    </p:spTree>
    <p:extLst>
      <p:ext uri="{BB962C8B-B14F-4D97-AF65-F5344CB8AC3E}">
        <p14:creationId xmlns:p14="http://schemas.microsoft.com/office/powerpoint/2010/main" val="942490291"/>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0E35C4-F212-4AD6-9DEF-56D4871B95B4}"/>
              </a:ext>
            </a:extLst>
          </p:cNvPr>
          <p:cNvSpPr>
            <a:spLocks noGrp="1"/>
          </p:cNvSpPr>
          <p:nvPr>
            <p:ph sz="half" idx="1"/>
          </p:nvPr>
        </p:nvSpPr>
        <p:spPr>
          <a:xfrm>
            <a:off x="69089" y="555666"/>
            <a:ext cx="4015749" cy="3701459"/>
          </a:xfrm>
        </p:spPr>
        <p:txBody>
          <a:bodyPr wrap="square" anchor="t">
            <a:normAutofit/>
          </a:bodyPr>
          <a:lstStyle/>
          <a:p>
            <a:pPr marL="0" marR="0">
              <a:lnSpc>
                <a:spcPct val="90000"/>
              </a:lnSpc>
            </a:pPr>
            <a:r>
              <a:rPr lang="en-US" sz="1400" b="1" dirty="0">
                <a:solidFill>
                  <a:srgbClr val="003CB4"/>
                </a:solidFill>
                <a:effectLst/>
              </a:rPr>
              <a:t>Required information for each packing slip:</a:t>
            </a:r>
          </a:p>
          <a:p>
            <a:pPr marL="342900" marR="0" lvl="0" indent="-342900">
              <a:lnSpc>
                <a:spcPct val="90000"/>
              </a:lnSpc>
              <a:spcBef>
                <a:spcPts val="0"/>
              </a:spcBef>
              <a:spcAft>
                <a:spcPts val="0"/>
              </a:spcAft>
              <a:buSzPts val="1000"/>
              <a:buFont typeface="Symbol" panose="05050102010706020507" pitchFamily="18" charset="2"/>
              <a:buChar char=""/>
              <a:tabLst>
                <a:tab pos="457200" algn="l"/>
              </a:tabLst>
            </a:pPr>
            <a:r>
              <a:rPr lang="en-US" sz="1400" b="1" dirty="0">
                <a:solidFill>
                  <a:srgbClr val="003CB4"/>
                </a:solidFill>
                <a:effectLst/>
              </a:rPr>
              <a:t>One packing list per purchase order  or per shipment. </a:t>
            </a:r>
          </a:p>
          <a:p>
            <a:pPr marL="342900" marR="0" lvl="0" indent="-342900">
              <a:lnSpc>
                <a:spcPct val="90000"/>
              </a:lnSpc>
              <a:spcBef>
                <a:spcPts val="0"/>
              </a:spcBef>
              <a:spcAft>
                <a:spcPts val="0"/>
              </a:spcAft>
              <a:buSzPts val="1000"/>
              <a:buFont typeface="Symbol" panose="05050102010706020507" pitchFamily="18" charset="2"/>
              <a:buChar char=""/>
              <a:tabLst>
                <a:tab pos="457200" algn="l"/>
              </a:tabLst>
            </a:pPr>
            <a:r>
              <a:rPr lang="en-US" sz="1400" b="1" dirty="0">
                <a:solidFill>
                  <a:srgbClr val="003CB4"/>
                </a:solidFill>
                <a:effectLst/>
              </a:rPr>
              <a:t>Purchase order number</a:t>
            </a:r>
          </a:p>
          <a:p>
            <a:pPr marL="342900" marR="0" lvl="0" indent="-342900">
              <a:lnSpc>
                <a:spcPct val="90000"/>
              </a:lnSpc>
              <a:spcBef>
                <a:spcPts val="0"/>
              </a:spcBef>
              <a:spcAft>
                <a:spcPts val="0"/>
              </a:spcAft>
              <a:buSzPts val="1000"/>
              <a:buFont typeface="Symbol" panose="05050102010706020507" pitchFamily="18" charset="2"/>
              <a:buChar char=""/>
              <a:tabLst>
                <a:tab pos="457200" algn="l"/>
              </a:tabLst>
            </a:pPr>
            <a:r>
              <a:rPr lang="en-US" sz="1400" b="1" dirty="0">
                <a:solidFill>
                  <a:srgbClr val="003CB4"/>
                </a:solidFill>
                <a:effectLst/>
              </a:rPr>
              <a:t>Container  number (if known) </a:t>
            </a:r>
          </a:p>
          <a:p>
            <a:pPr marL="342900" marR="0" lvl="0" indent="-342900">
              <a:lnSpc>
                <a:spcPct val="90000"/>
              </a:lnSpc>
              <a:spcBef>
                <a:spcPts val="0"/>
              </a:spcBef>
              <a:spcAft>
                <a:spcPts val="0"/>
              </a:spcAft>
              <a:buSzPts val="1000"/>
              <a:buFont typeface="Symbol" panose="05050102010706020507" pitchFamily="18" charset="2"/>
              <a:buChar char=""/>
              <a:tabLst>
                <a:tab pos="457200" algn="l"/>
              </a:tabLst>
            </a:pPr>
            <a:r>
              <a:rPr lang="en-US" sz="1400" b="1" dirty="0">
                <a:solidFill>
                  <a:srgbClr val="003CB4"/>
                </a:solidFill>
                <a:effectLst/>
              </a:rPr>
              <a:t>Shipper reference number </a:t>
            </a:r>
          </a:p>
          <a:p>
            <a:pPr marL="342900" marR="0" lvl="0" indent="-342900">
              <a:lnSpc>
                <a:spcPct val="90000"/>
              </a:lnSpc>
              <a:spcBef>
                <a:spcPts val="0"/>
              </a:spcBef>
              <a:spcAft>
                <a:spcPts val="0"/>
              </a:spcAft>
              <a:buSzPts val="1000"/>
              <a:buFont typeface="Symbol" panose="05050102010706020507" pitchFamily="18" charset="2"/>
              <a:buChar char=""/>
              <a:tabLst>
                <a:tab pos="457200" algn="l"/>
              </a:tabLst>
            </a:pPr>
            <a:r>
              <a:rPr lang="en-US" sz="1400" b="1" dirty="0">
                <a:solidFill>
                  <a:srgbClr val="003CB4"/>
                </a:solidFill>
                <a:effectLst/>
              </a:rPr>
              <a:t>Pieces and weight </a:t>
            </a:r>
          </a:p>
          <a:p>
            <a:pPr marL="0" marR="0">
              <a:lnSpc>
                <a:spcPct val="90000"/>
              </a:lnSpc>
              <a:spcBef>
                <a:spcPts val="0"/>
              </a:spcBef>
              <a:spcAft>
                <a:spcPts val="0"/>
              </a:spcAft>
            </a:pPr>
            <a:endParaRPr lang="en-US" sz="1400" b="1" dirty="0">
              <a:solidFill>
                <a:srgbClr val="003CB4"/>
              </a:solidFill>
              <a:effectLst/>
            </a:endParaRPr>
          </a:p>
          <a:p>
            <a:pPr marL="0" marR="0">
              <a:lnSpc>
                <a:spcPct val="90000"/>
              </a:lnSpc>
              <a:spcBef>
                <a:spcPts val="0"/>
              </a:spcBef>
              <a:spcAft>
                <a:spcPts val="0"/>
              </a:spcAft>
            </a:pPr>
            <a:r>
              <a:rPr lang="en-US" sz="1400" b="1" dirty="0">
                <a:solidFill>
                  <a:srgbClr val="003CB4"/>
                </a:solidFill>
                <a:effectLst/>
              </a:rPr>
              <a:t>Required Information for Each Line Item</a:t>
            </a:r>
          </a:p>
          <a:p>
            <a:pPr marL="342900" marR="0" lvl="0" indent="-342900">
              <a:lnSpc>
                <a:spcPct val="90000"/>
              </a:lnSpc>
              <a:spcBef>
                <a:spcPts val="0"/>
              </a:spcBef>
              <a:spcAft>
                <a:spcPts val="0"/>
              </a:spcAft>
              <a:buSzPts val="1000"/>
              <a:buFont typeface="Symbol" panose="05050102010706020507" pitchFamily="18" charset="2"/>
              <a:buChar char=""/>
              <a:tabLst>
                <a:tab pos="457200" algn="l"/>
              </a:tabLst>
            </a:pPr>
            <a:r>
              <a:rPr lang="en-US" sz="1400" b="1" dirty="0">
                <a:solidFill>
                  <a:srgbClr val="003CB4"/>
                </a:solidFill>
                <a:effectLst/>
              </a:rPr>
              <a:t>Product description </a:t>
            </a:r>
          </a:p>
          <a:p>
            <a:pPr marL="342900" marR="0" lvl="0" indent="-342900">
              <a:lnSpc>
                <a:spcPct val="90000"/>
              </a:lnSpc>
              <a:spcBef>
                <a:spcPts val="0"/>
              </a:spcBef>
              <a:spcAft>
                <a:spcPts val="0"/>
              </a:spcAft>
              <a:buSzPts val="1000"/>
              <a:buFont typeface="Symbol" panose="05050102010706020507" pitchFamily="18" charset="2"/>
              <a:buChar char=""/>
              <a:tabLst>
                <a:tab pos="457200" algn="l"/>
              </a:tabLst>
            </a:pPr>
            <a:r>
              <a:rPr lang="en-US" sz="1400" b="1" dirty="0">
                <a:solidFill>
                  <a:srgbClr val="003CB4"/>
                </a:solidFill>
                <a:effectLst/>
              </a:rPr>
              <a:t>V7 Part No/Model No.</a:t>
            </a:r>
          </a:p>
          <a:p>
            <a:pPr marL="342900" marR="0" lvl="0" indent="-342900">
              <a:lnSpc>
                <a:spcPct val="90000"/>
              </a:lnSpc>
              <a:spcBef>
                <a:spcPts val="0"/>
              </a:spcBef>
              <a:spcAft>
                <a:spcPts val="0"/>
              </a:spcAft>
              <a:buSzPts val="1000"/>
              <a:buFont typeface="Symbol" panose="05050102010706020507" pitchFamily="18" charset="2"/>
              <a:buChar char=""/>
              <a:tabLst>
                <a:tab pos="457200" algn="l"/>
              </a:tabLst>
            </a:pPr>
            <a:r>
              <a:rPr lang="en-US" sz="1400" b="1" dirty="0">
                <a:solidFill>
                  <a:srgbClr val="003CB4"/>
                </a:solidFill>
                <a:effectLst/>
              </a:rPr>
              <a:t>Number of units</a:t>
            </a:r>
          </a:p>
          <a:p>
            <a:pPr marL="342900" marR="0" lvl="0" indent="-342900">
              <a:lnSpc>
                <a:spcPct val="90000"/>
              </a:lnSpc>
              <a:spcBef>
                <a:spcPts val="0"/>
              </a:spcBef>
              <a:spcAft>
                <a:spcPts val="0"/>
              </a:spcAft>
              <a:buSzPts val="1000"/>
              <a:buFont typeface="Symbol" panose="05050102010706020507" pitchFamily="18" charset="2"/>
              <a:buChar char=""/>
              <a:tabLst>
                <a:tab pos="457200" algn="l"/>
              </a:tabLst>
            </a:pPr>
            <a:r>
              <a:rPr lang="en-US" sz="1400" b="1" dirty="0">
                <a:solidFill>
                  <a:srgbClr val="003CB4"/>
                </a:solidFill>
                <a:effectLst/>
              </a:rPr>
              <a:t>Number of cartons </a:t>
            </a:r>
          </a:p>
          <a:p>
            <a:pPr marL="342900" marR="0" lvl="0" indent="-342900">
              <a:lnSpc>
                <a:spcPct val="90000"/>
              </a:lnSpc>
              <a:spcBef>
                <a:spcPts val="0"/>
              </a:spcBef>
              <a:spcAft>
                <a:spcPts val="0"/>
              </a:spcAft>
              <a:buSzPts val="1000"/>
              <a:buFont typeface="Symbol" panose="05050102010706020507" pitchFamily="18" charset="2"/>
              <a:buChar char=""/>
              <a:tabLst>
                <a:tab pos="457200" algn="l"/>
              </a:tabLst>
            </a:pPr>
            <a:r>
              <a:rPr lang="en-US" sz="1400" b="1" dirty="0">
                <a:solidFill>
                  <a:srgbClr val="003CB4"/>
                </a:solidFill>
                <a:effectLst/>
              </a:rPr>
              <a:t>Number of pallets</a:t>
            </a:r>
          </a:p>
          <a:p>
            <a:pPr marL="342900" marR="0" lvl="0" indent="-342900">
              <a:lnSpc>
                <a:spcPct val="90000"/>
              </a:lnSpc>
              <a:spcBef>
                <a:spcPts val="0"/>
              </a:spcBef>
              <a:spcAft>
                <a:spcPts val="0"/>
              </a:spcAft>
              <a:buSzPts val="1000"/>
              <a:buFont typeface="Symbol" panose="05050102010706020507" pitchFamily="18" charset="2"/>
              <a:buChar char=""/>
              <a:tabLst>
                <a:tab pos="457200" algn="l"/>
              </a:tabLst>
            </a:pPr>
            <a:r>
              <a:rPr lang="en-US" sz="1400" b="1" dirty="0">
                <a:solidFill>
                  <a:srgbClr val="003CB4"/>
                </a:solidFill>
              </a:rPr>
              <a:t>And indicate </a:t>
            </a:r>
            <a:r>
              <a:rPr lang="en-US" sz="1400" b="1" i="1" dirty="0">
                <a:solidFill>
                  <a:srgbClr val="003CB4"/>
                </a:solidFill>
              </a:rPr>
              <a:t>“</a:t>
            </a:r>
            <a:r>
              <a:rPr lang="en-US" sz="1400" b="1" i="1" u="sng" dirty="0">
                <a:solidFill>
                  <a:srgbClr val="003CB4"/>
                </a:solidFill>
              </a:rPr>
              <a:t>FLOOR LOAD”</a:t>
            </a:r>
            <a:r>
              <a:rPr lang="en-US" sz="1400" b="1" i="1" dirty="0">
                <a:solidFill>
                  <a:srgbClr val="003CB4"/>
                </a:solidFill>
              </a:rPr>
              <a:t> </a:t>
            </a:r>
            <a:r>
              <a:rPr lang="en-US" sz="1000" dirty="0">
                <a:solidFill>
                  <a:srgbClr val="003CB4"/>
                </a:solidFill>
              </a:rPr>
              <a:t>when applicable</a:t>
            </a:r>
            <a:endParaRPr lang="en-US" sz="1000" dirty="0">
              <a:solidFill>
                <a:srgbClr val="003CB4"/>
              </a:solidFill>
              <a:effectLst/>
            </a:endParaRPr>
          </a:p>
          <a:p>
            <a:pPr>
              <a:lnSpc>
                <a:spcPct val="90000"/>
              </a:lnSpc>
            </a:pPr>
            <a:endParaRPr lang="en-US" sz="1500" dirty="0"/>
          </a:p>
        </p:txBody>
      </p:sp>
      <p:sp>
        <p:nvSpPr>
          <p:cNvPr id="4" name="Title 3">
            <a:extLst>
              <a:ext uri="{FF2B5EF4-FFF2-40B4-BE49-F238E27FC236}">
                <a16:creationId xmlns:a16="http://schemas.microsoft.com/office/drawing/2014/main" id="{8D61A40A-8B63-4687-B850-0C11E5A8BC77}"/>
              </a:ext>
            </a:extLst>
          </p:cNvPr>
          <p:cNvSpPr>
            <a:spLocks noGrp="1"/>
          </p:cNvSpPr>
          <p:nvPr>
            <p:ph type="title"/>
          </p:nvPr>
        </p:nvSpPr>
        <p:spPr>
          <a:xfrm>
            <a:off x="240888" y="86907"/>
            <a:ext cx="8299841" cy="781928"/>
          </a:xfrm>
        </p:spPr>
        <p:txBody>
          <a:bodyPr anchor="t">
            <a:normAutofit/>
          </a:bodyPr>
          <a:lstStyle/>
          <a:p>
            <a:r>
              <a:rPr lang="en-US" dirty="0">
                <a:solidFill>
                  <a:srgbClr val="003CB4"/>
                </a:solidFill>
              </a:rPr>
              <a:t>Packing Slip Requirements</a:t>
            </a:r>
          </a:p>
        </p:txBody>
      </p:sp>
      <p:pic>
        <p:nvPicPr>
          <p:cNvPr id="15" name="Content Placeholder 14">
            <a:extLst>
              <a:ext uri="{FF2B5EF4-FFF2-40B4-BE49-F238E27FC236}">
                <a16:creationId xmlns:a16="http://schemas.microsoft.com/office/drawing/2014/main" id="{17B5367B-A57A-FF47-1E32-8E6435F8B1BC}"/>
              </a:ext>
            </a:extLst>
          </p:cNvPr>
          <p:cNvPicPr>
            <a:picLocks noGrp="1" noChangeAspect="1"/>
          </p:cNvPicPr>
          <p:nvPr>
            <p:ph sz="half" idx="2"/>
          </p:nvPr>
        </p:nvPicPr>
        <p:blipFill>
          <a:blip r:embed="rId2"/>
          <a:stretch>
            <a:fillRect/>
          </a:stretch>
        </p:blipFill>
        <p:spPr>
          <a:xfrm>
            <a:off x="4715845" y="868835"/>
            <a:ext cx="4248587" cy="2756646"/>
          </a:xfrm>
        </p:spPr>
      </p:pic>
    </p:spTree>
    <p:extLst>
      <p:ext uri="{BB962C8B-B14F-4D97-AF65-F5344CB8AC3E}">
        <p14:creationId xmlns:p14="http://schemas.microsoft.com/office/powerpoint/2010/main" val="2539197393"/>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0E199-DB6D-4434-8000-7CAC7640B233}"/>
              </a:ext>
            </a:extLst>
          </p:cNvPr>
          <p:cNvSpPr>
            <a:spLocks noGrp="1"/>
          </p:cNvSpPr>
          <p:nvPr>
            <p:ph type="title"/>
          </p:nvPr>
        </p:nvSpPr>
        <p:spPr/>
        <p:txBody>
          <a:bodyPr/>
          <a:lstStyle/>
          <a:p>
            <a:pPr algn="ctr"/>
            <a:r>
              <a:rPr lang="en-US" dirty="0"/>
              <a:t> </a:t>
            </a:r>
            <a:r>
              <a:rPr lang="en-US" dirty="0">
                <a:solidFill>
                  <a:srgbClr val="0043C8"/>
                </a:solidFill>
              </a:rPr>
              <a:t>Ingram V7 Locations, Contact &amp; Notify Party</a:t>
            </a:r>
          </a:p>
        </p:txBody>
      </p:sp>
      <p:graphicFrame>
        <p:nvGraphicFramePr>
          <p:cNvPr id="6" name="Table 5">
            <a:extLst>
              <a:ext uri="{FF2B5EF4-FFF2-40B4-BE49-F238E27FC236}">
                <a16:creationId xmlns:a16="http://schemas.microsoft.com/office/drawing/2014/main" id="{7A579DB5-7779-F750-EBC2-FE781AE7BDE6}"/>
              </a:ext>
            </a:extLst>
          </p:cNvPr>
          <p:cNvGraphicFramePr>
            <a:graphicFrameLocks noGrp="1"/>
          </p:cNvGraphicFramePr>
          <p:nvPr>
            <p:extLst>
              <p:ext uri="{D42A27DB-BD31-4B8C-83A1-F6EECF244321}">
                <p14:modId xmlns:p14="http://schemas.microsoft.com/office/powerpoint/2010/main" val="3866170673"/>
              </p:ext>
            </p:extLst>
          </p:nvPr>
        </p:nvGraphicFramePr>
        <p:xfrm>
          <a:off x="944736" y="676049"/>
          <a:ext cx="6916504" cy="3995628"/>
        </p:xfrm>
        <a:graphic>
          <a:graphicData uri="http://schemas.openxmlformats.org/drawingml/2006/table">
            <a:tbl>
              <a:tblPr firstRow="1" firstCol="1" bandRow="1"/>
              <a:tblGrid>
                <a:gridCol w="607604">
                  <a:extLst>
                    <a:ext uri="{9D8B030D-6E8A-4147-A177-3AD203B41FA5}">
                      <a16:colId xmlns:a16="http://schemas.microsoft.com/office/drawing/2014/main" val="2778222838"/>
                    </a:ext>
                  </a:extLst>
                </a:gridCol>
                <a:gridCol w="358752">
                  <a:extLst>
                    <a:ext uri="{9D8B030D-6E8A-4147-A177-3AD203B41FA5}">
                      <a16:colId xmlns:a16="http://schemas.microsoft.com/office/drawing/2014/main" val="3091100366"/>
                    </a:ext>
                  </a:extLst>
                </a:gridCol>
                <a:gridCol w="1488263">
                  <a:extLst>
                    <a:ext uri="{9D8B030D-6E8A-4147-A177-3AD203B41FA5}">
                      <a16:colId xmlns:a16="http://schemas.microsoft.com/office/drawing/2014/main" val="1542348272"/>
                    </a:ext>
                  </a:extLst>
                </a:gridCol>
                <a:gridCol w="1488263">
                  <a:extLst>
                    <a:ext uri="{9D8B030D-6E8A-4147-A177-3AD203B41FA5}">
                      <a16:colId xmlns:a16="http://schemas.microsoft.com/office/drawing/2014/main" val="2116645029"/>
                    </a:ext>
                  </a:extLst>
                </a:gridCol>
                <a:gridCol w="1675627">
                  <a:extLst>
                    <a:ext uri="{9D8B030D-6E8A-4147-A177-3AD203B41FA5}">
                      <a16:colId xmlns:a16="http://schemas.microsoft.com/office/drawing/2014/main" val="839843633"/>
                    </a:ext>
                  </a:extLst>
                </a:gridCol>
                <a:gridCol w="1297995">
                  <a:extLst>
                    <a:ext uri="{9D8B030D-6E8A-4147-A177-3AD203B41FA5}">
                      <a16:colId xmlns:a16="http://schemas.microsoft.com/office/drawing/2014/main" val="2566994540"/>
                    </a:ext>
                  </a:extLst>
                </a:gridCol>
              </a:tblGrid>
              <a:tr h="203870">
                <a:tc>
                  <a:txBody>
                    <a:bodyPr/>
                    <a:lstStyle/>
                    <a:p>
                      <a:pPr marL="0" marR="0" algn="ctr">
                        <a:spcBef>
                          <a:spcPts val="0"/>
                        </a:spcBef>
                        <a:spcAft>
                          <a:spcPts val="0"/>
                        </a:spcAft>
                      </a:pPr>
                      <a:r>
                        <a:rPr lang="en-US" sz="40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Branch #</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ctr">
                        <a:spcBef>
                          <a:spcPts val="0"/>
                        </a:spcBef>
                        <a:spcAft>
                          <a:spcPts val="0"/>
                        </a:spcAft>
                      </a:pPr>
                      <a:r>
                        <a:rPr lang="en-US" sz="40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City, State</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ctr">
                        <a:spcBef>
                          <a:spcPts val="0"/>
                        </a:spcBef>
                        <a:spcAft>
                          <a:spcPts val="0"/>
                        </a:spcAft>
                      </a:pPr>
                      <a:r>
                        <a:rPr lang="en-US" sz="40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Country</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spcBef>
                          <a:spcPts val="0"/>
                        </a:spcBef>
                        <a:spcAft>
                          <a:spcPts val="0"/>
                        </a:spcAft>
                      </a:pPr>
                      <a:r>
                        <a:rPr lang="en-US" sz="40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Cust PO REF#</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spcBef>
                          <a:spcPts val="0"/>
                        </a:spcBef>
                        <a:spcAft>
                          <a:spcPts val="0"/>
                        </a:spcAft>
                      </a:pPr>
                      <a:r>
                        <a:rPr lang="en-US" sz="40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Ship To / Consignee (Same as PO)</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spcBef>
                          <a:spcPts val="0"/>
                        </a:spcBef>
                        <a:spcAft>
                          <a:spcPts val="0"/>
                        </a:spcAft>
                      </a:pPr>
                      <a:r>
                        <a:rPr lang="en-US" sz="40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Notify Party</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spcBef>
                          <a:spcPts val="0"/>
                        </a:spcBef>
                        <a:spcAft>
                          <a:spcPts val="0"/>
                        </a:spcAft>
                      </a:pPr>
                      <a:r>
                        <a:rPr lang="en-US" sz="40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Also Notify Party</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spcBef>
                          <a:spcPts val="0"/>
                        </a:spcBef>
                        <a:spcAft>
                          <a:spcPts val="0"/>
                        </a:spcAft>
                      </a:pPr>
                      <a:r>
                        <a:rPr lang="en-US" sz="40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For China Customs</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extLst>
                  <a:ext uri="{0D108BD9-81ED-4DB2-BD59-A6C34878D82A}">
                    <a16:rowId xmlns:a16="http://schemas.microsoft.com/office/drawing/2014/main" val="1565824362"/>
                  </a:ext>
                </a:extLst>
              </a:tr>
              <a:tr h="544006">
                <a:tc>
                  <a:txBody>
                    <a:bodyPr/>
                    <a:lstStyle/>
                    <a:p>
                      <a:pPr marL="0" marR="0" algn="ctr">
                        <a:spcBef>
                          <a:spcPts val="0"/>
                        </a:spcBef>
                        <a:spcAft>
                          <a:spcPts val="0"/>
                        </a:spcAft>
                      </a:pPr>
                      <a:r>
                        <a:rPr lang="en-US" sz="4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Straubing</a:t>
                      </a:r>
                      <a:endParaRPr lang="en-US" sz="6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ctr">
                        <a:spcBef>
                          <a:spcPts val="0"/>
                        </a:spcBef>
                        <a:spcAft>
                          <a:spcPts val="0"/>
                        </a:spcAft>
                      </a:pPr>
                      <a:r>
                        <a:rPr lang="en-US" sz="4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Germany</a:t>
                      </a:r>
                      <a:endParaRPr lang="en-US" sz="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81</a:t>
                      </a:r>
                      <a:r>
                        <a:rPr lang="en-US" sz="400">
                          <a:solidFill>
                            <a:srgbClr val="FF0000"/>
                          </a:solidFill>
                          <a:effectLst/>
                          <a:latin typeface="Calibri" panose="020F0502020204030204" pitchFamily="34" charset="0"/>
                          <a:ea typeface="MS Mincho" panose="02020609040205080304" pitchFamily="49" charset="-128"/>
                          <a:cs typeface="Times New Roman" panose="02020603050405020304" pitchFamily="18" charset="0"/>
                        </a:rPr>
                        <a:t>XXXXX</a:t>
                      </a: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INGRAM MICRO PAN EUROPE GMBH,  </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EUROPARING 20, </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94315 STRAUBING, GERMANY</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ATTENTION: MICHELE HEINEMANN</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TEL: +49-89-4208-1298</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INGRAM MICRO PAN EUROPE GMBH,  </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EUROPARING 20, </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94315 STRAUBING, GERMANY</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ATTENTION: CUSTOMS DEPT</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TEL: +49-</a:t>
                      </a:r>
                      <a:r>
                        <a:rPr lang="de-DE"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9421-738265</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Email: </a:t>
                      </a:r>
                      <a:r>
                        <a:rPr lang="en-US" sz="400" u="sng">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2"/>
                        </a:rPr>
                        <a:t>DESR-Customs-Import@ingrammicro.com</a:t>
                      </a: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INGRAM MICRO INC, </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WORLD-WIDE PRIVATE LABEL – V7, </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3351 MICHELSON DRIVE, SUITE 100,</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IRVINE, CA 92612, USA</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ATTENTION: AMIT V. KHAJANCHI</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TEL: +1-714-382-1067</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b="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Consignee Company Code</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effectLst/>
                          <a:latin typeface="Calibri" panose="020F0502020204030204" pitchFamily="34" charset="0"/>
                          <a:ea typeface="MS Mincho" panose="02020609040205080304" pitchFamily="49" charset="-128"/>
                          <a:cs typeface="Times New Roman" panose="02020603050405020304" pitchFamily="18" charset="0"/>
                        </a:rPr>
                        <a:t>German VAT ID:</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effectLst/>
                          <a:latin typeface="Calibri" panose="020F0502020204030204" pitchFamily="34" charset="0"/>
                          <a:ea typeface="MS Mincho" panose="02020609040205080304" pitchFamily="49" charset="-128"/>
                          <a:cs typeface="Times New Roman" panose="02020603050405020304" pitchFamily="18" charset="0"/>
                        </a:rPr>
                        <a:t>DE113858192</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b="1">
                          <a:effectLst/>
                          <a:latin typeface="Calibri" panose="020F0502020204030204" pitchFamily="34" charset="0"/>
                          <a:ea typeface="MS Mincho" panose="02020609040205080304" pitchFamily="49" charset="-128"/>
                          <a:cs typeface="Times New Roman" panose="02020603050405020304" pitchFamily="18" charset="0"/>
                        </a:rPr>
                        <a:t> </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b="1">
                          <a:effectLst/>
                          <a:latin typeface="Calibri" panose="020F0502020204030204" pitchFamily="34" charset="0"/>
                          <a:ea typeface="MS Mincho" panose="02020609040205080304" pitchFamily="49" charset="-128"/>
                          <a:cs typeface="Times New Roman" panose="02020603050405020304" pitchFamily="18" charset="0"/>
                        </a:rPr>
                        <a:t>Consignee Contact</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effectLst/>
                          <a:latin typeface="Calibri" panose="020F0502020204030204" pitchFamily="34" charset="0"/>
                          <a:ea typeface="MS Mincho" panose="02020609040205080304" pitchFamily="49" charset="-128"/>
                          <a:cs typeface="Times New Roman" panose="02020603050405020304" pitchFamily="18" charset="0"/>
                        </a:rPr>
                        <a:t>Michèle Heinemann</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effectLst/>
                          <a:latin typeface="Calibri" panose="020F0502020204030204" pitchFamily="34" charset="0"/>
                          <a:ea typeface="MS Mincho" panose="02020609040205080304" pitchFamily="49" charset="-128"/>
                          <a:cs typeface="Times New Roman" panose="02020603050405020304" pitchFamily="18" charset="0"/>
                        </a:rPr>
                        <a:t>+49-89-4208-1298</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5754867"/>
                  </a:ext>
                </a:extLst>
              </a:tr>
              <a:tr h="534449">
                <a:tc>
                  <a:txBody>
                    <a:bodyPr/>
                    <a:lstStyle/>
                    <a:p>
                      <a:pPr marL="0" marR="0" algn="ctr">
                        <a:spcBef>
                          <a:spcPts val="0"/>
                        </a:spcBef>
                        <a:spcAft>
                          <a:spcPts val="0"/>
                        </a:spcAft>
                      </a:pPr>
                      <a:r>
                        <a:rPr lang="it-IT"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Branch 10</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ctr">
                        <a:spcBef>
                          <a:spcPts val="0"/>
                        </a:spcBef>
                        <a:spcAft>
                          <a:spcPts val="0"/>
                        </a:spcAft>
                      </a:pPr>
                      <a:r>
                        <a:rPr lang="it-IT"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Mira Loma, CA</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ctr">
                        <a:spcBef>
                          <a:spcPts val="0"/>
                        </a:spcBef>
                        <a:spcAft>
                          <a:spcPts val="0"/>
                        </a:spcAft>
                      </a:pPr>
                      <a:r>
                        <a:rPr lang="it-IT"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USA</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10</a:t>
                      </a:r>
                      <a:r>
                        <a:rPr lang="en-US" sz="400">
                          <a:solidFill>
                            <a:srgbClr val="FF0000"/>
                          </a:solidFill>
                          <a:effectLst/>
                          <a:latin typeface="Calibri" panose="020F0502020204030204" pitchFamily="34" charset="0"/>
                          <a:ea typeface="MS Mincho" panose="02020609040205080304" pitchFamily="49" charset="-128"/>
                          <a:cs typeface="Times New Roman" panose="02020603050405020304" pitchFamily="18" charset="0"/>
                        </a:rPr>
                        <a:t>XXXXX</a:t>
                      </a: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it-IT"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INGRAM MICRO INC., </a:t>
                      </a:r>
                      <a:br>
                        <a:rPr lang="it-IT"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it-IT"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12510 MICRO DRIVE, </a:t>
                      </a:r>
                      <a:br>
                        <a:rPr lang="it-IT"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it-IT"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MIRA LOMA, CA 91752, USA</a:t>
                      </a:r>
                      <a:br>
                        <a:rPr lang="it-IT"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it-IT"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ATTENTION: RECEIVING</a:t>
                      </a:r>
                      <a:br>
                        <a:rPr lang="it-IT"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it-IT"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TEL:  +1 (951) 727-3341</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it-IT" sz="400" u="sng">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3"/>
                        </a:rPr>
                        <a:t>USMR_Scheduling@ingrammicro.com</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it-IT" sz="400" u="sng">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4"/>
                        </a:rPr>
                        <a:t>https://usmr.yardcommander.com</a:t>
                      </a:r>
                      <a:r>
                        <a:rPr lang="it-IT"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it-IT"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TransAmerican</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4902 North America Drive</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Buffalo, NY 14224</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Tel: 716-896-7800</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ISF Notices: </a:t>
                      </a:r>
                      <a:r>
                        <a:rPr lang="en-US" sz="400" u="sng">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5"/>
                        </a:rPr>
                        <a:t>isfta@TACustomslogistics.com</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Documentation: </a:t>
                      </a:r>
                      <a:r>
                        <a:rPr lang="en-US" sz="400" u="sng">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6"/>
                        </a:rPr>
                        <a:t>setup@TACustomslogistics.com</a:t>
                      </a: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INGRAM MICRO INC, </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WORLD-WIDE PRIVATE LABEL – V7, </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3351 MICHELSON DRIVE, SUITE 100,</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IRVINE, CA 92612, USA</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ATTENTION: AMIT V. KHAJANCHI</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TEL: +1-714-382-1067</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b="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Consignee Company Code</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effectLst/>
                          <a:latin typeface="Calibri" panose="020F0502020204030204" pitchFamily="34" charset="0"/>
                          <a:ea typeface="MS Mincho" panose="02020609040205080304" pitchFamily="49" charset="-128"/>
                          <a:cs typeface="Times New Roman" panose="02020603050405020304" pitchFamily="18" charset="0"/>
                        </a:rPr>
                        <a:t>US IRS EIN number:</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effectLst/>
                          <a:latin typeface="Calibri" panose="020F0502020204030204" pitchFamily="34" charset="0"/>
                          <a:ea typeface="MS Mincho" panose="02020609040205080304" pitchFamily="49" charset="-128"/>
                          <a:cs typeface="Times New Roman" panose="02020603050405020304" pitchFamily="18" charset="0"/>
                        </a:rPr>
                        <a:t>62-1644402</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effectLst/>
                          <a:latin typeface="Calibri" panose="020F0502020204030204" pitchFamily="34" charset="0"/>
                          <a:ea typeface="MS Mincho" panose="02020609040205080304" pitchFamily="49" charset="-128"/>
                          <a:cs typeface="Times New Roman" panose="02020603050405020304" pitchFamily="18" charset="0"/>
                        </a:rPr>
                        <a:t> </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b="1">
                          <a:effectLst/>
                          <a:latin typeface="Calibri" panose="020F0502020204030204" pitchFamily="34" charset="0"/>
                          <a:ea typeface="MS Mincho" panose="02020609040205080304" pitchFamily="49" charset="-128"/>
                          <a:cs typeface="Times New Roman" panose="02020603050405020304" pitchFamily="18" charset="0"/>
                        </a:rPr>
                        <a:t>Consignee Contact</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effectLst/>
                          <a:latin typeface="Calibri" panose="020F0502020204030204" pitchFamily="34" charset="0"/>
                          <a:ea typeface="MS Mincho" panose="02020609040205080304" pitchFamily="49" charset="-128"/>
                          <a:cs typeface="Times New Roman" panose="02020603050405020304" pitchFamily="18" charset="0"/>
                        </a:rPr>
                        <a:t>Amit V Khajanchi</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+1-714-382-1067</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8058807"/>
                  </a:ext>
                </a:extLst>
              </a:tr>
              <a:tr h="543652">
                <a:tc>
                  <a:txBody>
                    <a:bodyPr/>
                    <a:lstStyle/>
                    <a:p>
                      <a:pPr marL="0" marR="0" algn="ctr">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Branch 20</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ctr">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Fort Worth, TX</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ctr">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USA</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20</a:t>
                      </a:r>
                      <a:r>
                        <a:rPr lang="en-US" sz="400">
                          <a:solidFill>
                            <a:srgbClr val="FF0000"/>
                          </a:solidFill>
                          <a:effectLst/>
                          <a:latin typeface="Calibri" panose="020F0502020204030204" pitchFamily="34" charset="0"/>
                          <a:ea typeface="MS Mincho" panose="02020609040205080304" pitchFamily="49" charset="-128"/>
                          <a:cs typeface="Times New Roman" panose="02020603050405020304" pitchFamily="18" charset="0"/>
                        </a:rPr>
                        <a:t>XXXXX</a:t>
                      </a: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INGRAM MICRO INC., </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14500 FAA BLVD, SUITE 300</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FORT WORTH, TX 76155</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ATTENTION: RECEIVING</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TEL:  +1 (972) 512-2764</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u="sng">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7"/>
                        </a:rPr>
                        <a:t>USDAInboundSched-1@ingrammicro.com</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u="sng">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8"/>
                        </a:rPr>
                        <a:t>https://usda.yardcommander.com</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TransAmerican</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4902 North America Drive</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Buffalo, NY 14224</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Tel: 716-896-7800</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ISF Notices: </a:t>
                      </a:r>
                      <a:r>
                        <a:rPr lang="en-US" sz="400" u="sng">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5"/>
                        </a:rPr>
                        <a:t>isfta@TACustomslogistics.com</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Documentation: </a:t>
                      </a:r>
                      <a:r>
                        <a:rPr lang="en-US" sz="400" u="sng">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6"/>
                        </a:rPr>
                        <a:t>setup@TACustomslogistics.com</a:t>
                      </a: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INGRAM MICRO INC, </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WORLD-WIDE PRIVATE LABEL – V7, </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3351 MICHELSON DRIVE, SUITE 100,</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IRVINE, CA 92612, USA</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ATTENTION: AMIT V. KHAJANCHI</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TEL: +1-714-382-1067</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b="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Consignee Company Code</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effectLst/>
                          <a:latin typeface="Calibri" panose="020F0502020204030204" pitchFamily="34" charset="0"/>
                          <a:ea typeface="MS Mincho" panose="02020609040205080304" pitchFamily="49" charset="-128"/>
                          <a:cs typeface="Times New Roman" panose="02020603050405020304" pitchFamily="18" charset="0"/>
                        </a:rPr>
                        <a:t>US IRS EIN number:</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effectLst/>
                          <a:latin typeface="Calibri" panose="020F0502020204030204" pitchFamily="34" charset="0"/>
                          <a:ea typeface="MS Mincho" panose="02020609040205080304" pitchFamily="49" charset="-128"/>
                          <a:cs typeface="Times New Roman" panose="02020603050405020304" pitchFamily="18" charset="0"/>
                        </a:rPr>
                        <a:t>62-1644402</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effectLst/>
                          <a:latin typeface="Calibri" panose="020F0502020204030204" pitchFamily="34" charset="0"/>
                          <a:ea typeface="MS Mincho" panose="02020609040205080304" pitchFamily="49" charset="-128"/>
                          <a:cs typeface="Times New Roman" panose="02020603050405020304" pitchFamily="18" charset="0"/>
                        </a:rPr>
                        <a:t> </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b="1">
                          <a:effectLst/>
                          <a:latin typeface="Calibri" panose="020F0502020204030204" pitchFamily="34" charset="0"/>
                          <a:ea typeface="MS Mincho" panose="02020609040205080304" pitchFamily="49" charset="-128"/>
                          <a:cs typeface="Times New Roman" panose="02020603050405020304" pitchFamily="18" charset="0"/>
                        </a:rPr>
                        <a:t>Consignee Contact</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effectLst/>
                          <a:latin typeface="Calibri" panose="020F0502020204030204" pitchFamily="34" charset="0"/>
                          <a:ea typeface="MS Mincho" panose="02020609040205080304" pitchFamily="49" charset="-128"/>
                          <a:cs typeface="Times New Roman" panose="02020603050405020304" pitchFamily="18" charset="0"/>
                        </a:rPr>
                        <a:t>Amit V Khajanchi</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+1-714-382-1067</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416986"/>
                  </a:ext>
                </a:extLst>
              </a:tr>
              <a:tr h="566304">
                <a:tc>
                  <a:txBody>
                    <a:bodyPr/>
                    <a:lstStyle/>
                    <a:p>
                      <a:pPr marL="0" marR="0" algn="ctr">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Branch 70</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ctr">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Moore, SC</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ctr">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USA</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70</a:t>
                      </a:r>
                      <a:r>
                        <a:rPr lang="en-US" sz="400">
                          <a:solidFill>
                            <a:srgbClr val="FF0000"/>
                          </a:solidFill>
                          <a:effectLst/>
                          <a:latin typeface="Calibri" panose="020F0502020204030204" pitchFamily="34" charset="0"/>
                          <a:ea typeface="MS Mincho" panose="02020609040205080304" pitchFamily="49" charset="-128"/>
                          <a:cs typeface="Times New Roman" panose="02020603050405020304" pitchFamily="18" charset="0"/>
                        </a:rPr>
                        <a:t>XXXXX</a:t>
                      </a: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INGRAM MICRO INC., </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6675 HIGHWAY 221 MOORE, SC 29369</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ATTENTION: RECEIVING</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TEL:  TBD	</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u="sng">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9"/>
                        </a:rPr>
                        <a:t>u</a:t>
                      </a:r>
                      <a:r>
                        <a:rPr lang="en-US" sz="400" u="sng">
                          <a:solidFill>
                            <a:srgbClr val="0000FF"/>
                          </a:solidFill>
                          <a:effectLst/>
                          <a:latin typeface="Times New Roman" panose="02020603050405020304" pitchFamily="18" charset="0"/>
                          <a:ea typeface="MS Mincho" panose="02020609040205080304" pitchFamily="49" charset="-128"/>
                          <a:cs typeface="Calibri" panose="020F0502020204030204" pitchFamily="34" charset="0"/>
                          <a:hlinkClick r:id="rId9"/>
                        </a:rPr>
                        <a:t>ssc</a:t>
                      </a:r>
                      <a:r>
                        <a:rPr lang="en-US" sz="400" u="sng">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9"/>
                        </a:rPr>
                        <a:t>scheduling@ingrammicro.com</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u="sng">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10"/>
                        </a:rPr>
                        <a:t>https://ussc.yardcommander.com</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TransAmerican</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4902 North America Drive</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Buffalo, NY 14224</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Tel: 716-896-7800</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ISF Notices: </a:t>
                      </a:r>
                      <a:r>
                        <a:rPr lang="en-US" sz="400" u="sng">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5"/>
                        </a:rPr>
                        <a:t>isfta@TACustomslogistics.com</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Documentation: </a:t>
                      </a:r>
                      <a:r>
                        <a:rPr lang="en-US" sz="400" u="sng">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6"/>
                        </a:rPr>
                        <a:t>setup@TACustomslogistics.com</a:t>
                      </a: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INGRAM MICRO INC, </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WORLD-WIDE PRIVATE LABEL – V7, </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3351 MICHELSON DRIVE, SUITE 100,</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IRVINE, CA 92612, USA</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ATTENTION: AMIT V. KHAJANCHI</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TEL: +1-714-382-1067</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b="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Consignee Company Code</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effectLst/>
                          <a:latin typeface="Calibri" panose="020F0502020204030204" pitchFamily="34" charset="0"/>
                          <a:ea typeface="MS Mincho" panose="02020609040205080304" pitchFamily="49" charset="-128"/>
                          <a:cs typeface="Times New Roman" panose="02020603050405020304" pitchFamily="18" charset="0"/>
                        </a:rPr>
                        <a:t>US IRS EIN number:</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effectLst/>
                          <a:latin typeface="Calibri" panose="020F0502020204030204" pitchFamily="34" charset="0"/>
                          <a:ea typeface="MS Mincho" panose="02020609040205080304" pitchFamily="49" charset="-128"/>
                          <a:cs typeface="Times New Roman" panose="02020603050405020304" pitchFamily="18" charset="0"/>
                        </a:rPr>
                        <a:t>62-1644402</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effectLst/>
                          <a:latin typeface="Calibri" panose="020F0502020204030204" pitchFamily="34" charset="0"/>
                          <a:ea typeface="MS Mincho" panose="02020609040205080304" pitchFamily="49" charset="-128"/>
                          <a:cs typeface="Times New Roman" panose="02020603050405020304" pitchFamily="18" charset="0"/>
                        </a:rPr>
                        <a:t> </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b="1">
                          <a:effectLst/>
                          <a:latin typeface="Calibri" panose="020F0502020204030204" pitchFamily="34" charset="0"/>
                          <a:ea typeface="MS Mincho" panose="02020609040205080304" pitchFamily="49" charset="-128"/>
                          <a:cs typeface="Times New Roman" panose="02020603050405020304" pitchFamily="18" charset="0"/>
                        </a:rPr>
                        <a:t>Consignee Contact</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effectLst/>
                          <a:latin typeface="Calibri" panose="020F0502020204030204" pitchFamily="34" charset="0"/>
                          <a:ea typeface="MS Mincho" panose="02020609040205080304" pitchFamily="49" charset="-128"/>
                          <a:cs typeface="Times New Roman" panose="02020603050405020304" pitchFamily="18" charset="0"/>
                        </a:rPr>
                        <a:t>Amit V Khajanchi</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+1-714-382-1067</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2655455"/>
                  </a:ext>
                </a:extLst>
              </a:tr>
              <a:tr h="534449">
                <a:tc>
                  <a:txBody>
                    <a:bodyPr/>
                    <a:lstStyle/>
                    <a:p>
                      <a:pPr marL="0" marR="0" algn="ctr">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Branch 40</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ctr">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Carol Stream, IL</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ctr">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USA</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40</a:t>
                      </a:r>
                      <a:r>
                        <a:rPr lang="en-US" sz="400">
                          <a:solidFill>
                            <a:srgbClr val="FF0000"/>
                          </a:solidFill>
                          <a:effectLst/>
                          <a:latin typeface="Calibri" panose="020F0502020204030204" pitchFamily="34" charset="0"/>
                          <a:ea typeface="MS Mincho" panose="02020609040205080304" pitchFamily="49" charset="-128"/>
                          <a:cs typeface="Times New Roman" panose="02020603050405020304" pitchFamily="18" charset="0"/>
                        </a:rPr>
                        <a:t>XXXXX</a:t>
                      </a: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INGRAM MICRO INC., </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415 E LIES ROAD,</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CAROL STREAM, IL 60188, USA</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ATTENTION: RECEIVING</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TEL: +1 (630) 668-0106 X34245</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u="sng">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11"/>
                        </a:rPr>
                        <a:t>USCSInboundSched-1@ingrammicro.com</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u="sng">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12"/>
                        </a:rPr>
                        <a:t>https://uscs.yardcommander.com</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TransAmerican</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4902 North America Drive</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Buffalo, NY 14224</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Tel: 716-896-7800</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ISF Notices: </a:t>
                      </a:r>
                      <a:r>
                        <a:rPr lang="en-US" sz="400" u="sng">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5"/>
                        </a:rPr>
                        <a:t>isfta@TACustomslogistics.com</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Documentation: </a:t>
                      </a:r>
                      <a:r>
                        <a:rPr lang="en-US" sz="400" u="sng">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6"/>
                        </a:rPr>
                        <a:t>setup@TACustomslogistics.com</a:t>
                      </a: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INGRAM MICRO INC, </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WORLD-WIDE PRIVATE LABEL – V7, </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3351 MICHELSON DRIVE, SUITE 100,</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IRVINE, CA 92612, USA</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ATTENTION: AMIT V. KHAJANCHI</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TEL: +1-714-382-1067</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b="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Consignee Company Code</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effectLst/>
                          <a:latin typeface="Calibri" panose="020F0502020204030204" pitchFamily="34" charset="0"/>
                          <a:ea typeface="MS Mincho" panose="02020609040205080304" pitchFamily="49" charset="-128"/>
                          <a:cs typeface="Times New Roman" panose="02020603050405020304" pitchFamily="18" charset="0"/>
                        </a:rPr>
                        <a:t>US IRS EIN number:</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effectLst/>
                          <a:latin typeface="Calibri" panose="020F0502020204030204" pitchFamily="34" charset="0"/>
                          <a:ea typeface="MS Mincho" panose="02020609040205080304" pitchFamily="49" charset="-128"/>
                          <a:cs typeface="Times New Roman" panose="02020603050405020304" pitchFamily="18" charset="0"/>
                        </a:rPr>
                        <a:t>62-1644402</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effectLst/>
                          <a:latin typeface="Calibri" panose="020F0502020204030204" pitchFamily="34" charset="0"/>
                          <a:ea typeface="MS Mincho" panose="02020609040205080304" pitchFamily="49" charset="-128"/>
                          <a:cs typeface="Times New Roman" panose="02020603050405020304" pitchFamily="18" charset="0"/>
                        </a:rPr>
                        <a:t> </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b="1">
                          <a:effectLst/>
                          <a:latin typeface="Calibri" panose="020F0502020204030204" pitchFamily="34" charset="0"/>
                          <a:ea typeface="MS Mincho" panose="02020609040205080304" pitchFamily="49" charset="-128"/>
                          <a:cs typeface="Times New Roman" panose="02020603050405020304" pitchFamily="18" charset="0"/>
                        </a:rPr>
                        <a:t>Consignee Contact</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effectLst/>
                          <a:latin typeface="Calibri" panose="020F0502020204030204" pitchFamily="34" charset="0"/>
                          <a:ea typeface="MS Mincho" panose="02020609040205080304" pitchFamily="49" charset="-128"/>
                          <a:cs typeface="Times New Roman" panose="02020603050405020304" pitchFamily="18" charset="0"/>
                        </a:rPr>
                        <a:t>Amit V Khajanchi</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+1-714-382-1067</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9848003"/>
                  </a:ext>
                </a:extLst>
              </a:tr>
              <a:tr h="534449">
                <a:tc>
                  <a:txBody>
                    <a:bodyPr/>
                    <a:lstStyle/>
                    <a:p>
                      <a:pPr marL="0" marR="0" algn="ctr">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Branch 80</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ctr">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Hazle Township, PA</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ctr">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USA</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89</a:t>
                      </a:r>
                      <a:r>
                        <a:rPr lang="en-US" sz="400">
                          <a:solidFill>
                            <a:srgbClr val="FF0000"/>
                          </a:solidFill>
                          <a:effectLst/>
                          <a:latin typeface="Calibri" panose="020F0502020204030204" pitchFamily="34" charset="0"/>
                          <a:ea typeface="MS Mincho" panose="02020609040205080304" pitchFamily="49" charset="-128"/>
                          <a:cs typeface="Times New Roman" panose="02020603050405020304" pitchFamily="18" charset="0"/>
                        </a:rPr>
                        <a:t>XXXXX</a:t>
                      </a: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INGRAM MICRO INC., </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101 COMMERCE DRIVE</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HAZLE TOWNSHIP, PA 18202, USA</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ATTENTION: RECEIVING</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TEL:  TBD</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u="sng">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13"/>
                        </a:rPr>
                        <a:t>Ushzinboundscheduling@ingrammicro.com</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u="sng">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14"/>
                        </a:rPr>
                        <a:t>https://ushz.yardcommander.com</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TransAmerican</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4902 North America Drive</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Buffalo, NY 14224</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Tel: 716-896-7800</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ISF Notices: </a:t>
                      </a:r>
                      <a:r>
                        <a:rPr lang="en-US" sz="400" u="sng">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5"/>
                        </a:rPr>
                        <a:t>isfta@TACustomslogistics.com</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Documentation: </a:t>
                      </a:r>
                      <a:r>
                        <a:rPr lang="en-US" sz="400" u="sng">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6"/>
                        </a:rPr>
                        <a:t>setup@TACustomslogistics.com</a:t>
                      </a: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INGRAM MICRO INC, </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WORLD-WIDE PRIVATE LABEL – V7, </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3351 MICHELSON DRIVE, SUITE 100,</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IRVINE, CA 92612, USA</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ATTENTION: AMIT V. KHAJANCHI</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TEL: +1-714-382-1067</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b="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Consignee Company Code</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effectLst/>
                          <a:latin typeface="Calibri" panose="020F0502020204030204" pitchFamily="34" charset="0"/>
                          <a:ea typeface="MS Mincho" panose="02020609040205080304" pitchFamily="49" charset="-128"/>
                          <a:cs typeface="Times New Roman" panose="02020603050405020304" pitchFamily="18" charset="0"/>
                        </a:rPr>
                        <a:t>US IRS EIN number:</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effectLst/>
                          <a:latin typeface="Calibri" panose="020F0502020204030204" pitchFamily="34" charset="0"/>
                          <a:ea typeface="MS Mincho" panose="02020609040205080304" pitchFamily="49" charset="-128"/>
                          <a:cs typeface="Times New Roman" panose="02020603050405020304" pitchFamily="18" charset="0"/>
                        </a:rPr>
                        <a:t>62-1644402</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effectLst/>
                          <a:latin typeface="Calibri" panose="020F0502020204030204" pitchFamily="34" charset="0"/>
                          <a:ea typeface="MS Mincho" panose="02020609040205080304" pitchFamily="49" charset="-128"/>
                          <a:cs typeface="Times New Roman" panose="02020603050405020304" pitchFamily="18" charset="0"/>
                        </a:rPr>
                        <a:t> </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b="1">
                          <a:effectLst/>
                          <a:latin typeface="Calibri" panose="020F0502020204030204" pitchFamily="34" charset="0"/>
                          <a:ea typeface="MS Mincho" panose="02020609040205080304" pitchFamily="49" charset="-128"/>
                          <a:cs typeface="Times New Roman" panose="02020603050405020304" pitchFamily="18" charset="0"/>
                        </a:rPr>
                        <a:t>Consignee Contact</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effectLst/>
                          <a:latin typeface="Calibri" panose="020F0502020204030204" pitchFamily="34" charset="0"/>
                          <a:ea typeface="MS Mincho" panose="02020609040205080304" pitchFamily="49" charset="-128"/>
                          <a:cs typeface="Times New Roman" panose="02020603050405020304" pitchFamily="18" charset="0"/>
                        </a:rPr>
                        <a:t>Amit V Khajanchi</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+1-714-382-1067</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3308178"/>
                  </a:ext>
                </a:extLst>
              </a:tr>
              <a:tr h="534449">
                <a:tc>
                  <a:txBody>
                    <a:bodyPr/>
                    <a:lstStyle/>
                    <a:p>
                      <a:pPr marL="0" marR="0" algn="ctr">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Branch 17</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ctr">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Miami, FL</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17</a:t>
                      </a:r>
                      <a:r>
                        <a:rPr lang="en-US" sz="400">
                          <a:solidFill>
                            <a:srgbClr val="FF0000"/>
                          </a:solidFill>
                          <a:effectLst/>
                          <a:latin typeface="Calibri" panose="020F0502020204030204" pitchFamily="34" charset="0"/>
                          <a:ea typeface="MS Mincho" panose="02020609040205080304" pitchFamily="49" charset="-128"/>
                          <a:cs typeface="Times New Roman" panose="02020603050405020304" pitchFamily="18" charset="0"/>
                        </a:rPr>
                        <a:t>XXXXX</a:t>
                      </a: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INGRAM MICRO INC., </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2000 NW 84</a:t>
                      </a:r>
                      <a:r>
                        <a:rPr lang="en-US" sz="400" baseline="300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TH</a:t>
                      </a: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AVE</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Miami, FL 33122</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+1-305-593-5900</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u="sng">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15"/>
                        </a:rPr>
                        <a:t>MiamiBusOps@ingrammicro.com</a:t>
                      </a: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TransAmerican</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4902 North America Drive</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Buffalo, NY 14224</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Tel: 716-896-7800</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ISF Notices: </a:t>
                      </a:r>
                      <a:r>
                        <a:rPr lang="en-US" sz="400" u="sng">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5"/>
                        </a:rPr>
                        <a:t>isfta@TACustomslogistics.com</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Documentation: </a:t>
                      </a:r>
                      <a:r>
                        <a:rPr lang="en-US" sz="400" u="sng">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6"/>
                        </a:rPr>
                        <a:t>setup@TACustomslogistics.com</a:t>
                      </a: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INGRAM MICRO INC, </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WORLD-WIDE PRIVATE LABEL – V7, </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3351 MICHELSON DRIVE, SUITE 100,</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IRVINE, CA 92612, USA</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ATTENTION: AMIT V. KHAJANCHI</a:t>
                      </a:r>
                      <a:b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4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TEL: +1-714-382-1067</a:t>
                      </a:r>
                      <a:endParaRPr lang="en-US" sz="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b="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Consignee Company Code</a:t>
                      </a:r>
                      <a:endParaRPr lang="en-US" sz="6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dirty="0">
                          <a:effectLst/>
                          <a:latin typeface="Calibri" panose="020F0502020204030204" pitchFamily="34" charset="0"/>
                          <a:ea typeface="MS Mincho" panose="02020609040205080304" pitchFamily="49" charset="-128"/>
                          <a:cs typeface="Times New Roman" panose="02020603050405020304" pitchFamily="18" charset="0"/>
                        </a:rPr>
                        <a:t>US IRS EIN number:</a:t>
                      </a:r>
                      <a:endParaRPr lang="en-US" sz="6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dirty="0">
                          <a:effectLst/>
                          <a:latin typeface="Calibri" panose="020F0502020204030204" pitchFamily="34" charset="0"/>
                          <a:ea typeface="MS Mincho" panose="02020609040205080304" pitchFamily="49" charset="-128"/>
                          <a:cs typeface="Times New Roman" panose="02020603050405020304" pitchFamily="18" charset="0"/>
                        </a:rPr>
                        <a:t>62-1644402</a:t>
                      </a:r>
                      <a:endParaRPr lang="en-US" sz="6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dirty="0">
                          <a:effectLst/>
                          <a:latin typeface="Calibri" panose="020F0502020204030204" pitchFamily="34" charset="0"/>
                          <a:ea typeface="MS Mincho" panose="02020609040205080304" pitchFamily="49" charset="-128"/>
                          <a:cs typeface="Times New Roman" panose="02020603050405020304" pitchFamily="18" charset="0"/>
                        </a:rPr>
                        <a:t> </a:t>
                      </a:r>
                      <a:endParaRPr lang="en-US" sz="6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b="1" dirty="0">
                          <a:effectLst/>
                          <a:latin typeface="Calibri" panose="020F0502020204030204" pitchFamily="34" charset="0"/>
                          <a:ea typeface="MS Mincho" panose="02020609040205080304" pitchFamily="49" charset="-128"/>
                          <a:cs typeface="Times New Roman" panose="02020603050405020304" pitchFamily="18" charset="0"/>
                        </a:rPr>
                        <a:t>Consignee Contact</a:t>
                      </a:r>
                      <a:endParaRPr lang="en-US" sz="6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dirty="0">
                          <a:effectLst/>
                          <a:latin typeface="Calibri" panose="020F0502020204030204" pitchFamily="34" charset="0"/>
                          <a:ea typeface="MS Mincho" panose="02020609040205080304" pitchFamily="49" charset="-128"/>
                          <a:cs typeface="Times New Roman" panose="02020603050405020304" pitchFamily="18" charset="0"/>
                        </a:rPr>
                        <a:t>Amit V Khajanchi</a:t>
                      </a:r>
                      <a:endParaRPr lang="en-US" sz="6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4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+1-714-382-1067</a:t>
                      </a:r>
                      <a:endParaRPr lang="en-US" sz="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5326" marR="35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515767"/>
                  </a:ext>
                </a:extLst>
              </a:tr>
            </a:tbl>
          </a:graphicData>
        </a:graphic>
      </p:graphicFrame>
    </p:spTree>
    <p:extLst>
      <p:ext uri="{BB962C8B-B14F-4D97-AF65-F5344CB8AC3E}">
        <p14:creationId xmlns:p14="http://schemas.microsoft.com/office/powerpoint/2010/main" val="1353154131"/>
      </p:ext>
    </p:extLst>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with medium confidence">
            <a:extLst>
              <a:ext uri="{FF2B5EF4-FFF2-40B4-BE49-F238E27FC236}">
                <a16:creationId xmlns:a16="http://schemas.microsoft.com/office/drawing/2014/main" id="{D0CBD500-AC21-4963-8129-78E0091B8580}"/>
              </a:ext>
            </a:extLst>
          </p:cNvPr>
          <p:cNvPicPr>
            <a:picLocks noChangeAspect="1"/>
          </p:cNvPicPr>
          <p:nvPr/>
        </p:nvPicPr>
        <p:blipFill>
          <a:blip r:embed="rId2"/>
          <a:stretch>
            <a:fillRect/>
          </a:stretch>
        </p:blipFill>
        <p:spPr>
          <a:xfrm>
            <a:off x="1564631" y="1631778"/>
            <a:ext cx="2128496" cy="1738542"/>
          </a:xfrm>
          <a:prstGeom prst="rect">
            <a:avLst/>
          </a:prstGeom>
          <a:noFill/>
        </p:spPr>
      </p:pic>
      <p:sp>
        <p:nvSpPr>
          <p:cNvPr id="2" name="Content Placeholder 1">
            <a:extLst>
              <a:ext uri="{FF2B5EF4-FFF2-40B4-BE49-F238E27FC236}">
                <a16:creationId xmlns:a16="http://schemas.microsoft.com/office/drawing/2014/main" id="{E69A5BF1-19D1-4366-9D84-B142D1BDB1BD}"/>
              </a:ext>
            </a:extLst>
          </p:cNvPr>
          <p:cNvSpPr>
            <a:spLocks noGrp="1"/>
          </p:cNvSpPr>
          <p:nvPr>
            <p:ph sz="half" idx="2"/>
          </p:nvPr>
        </p:nvSpPr>
        <p:spPr>
          <a:xfrm>
            <a:off x="4851824" y="555055"/>
            <a:ext cx="4125247" cy="3701459"/>
          </a:xfrm>
        </p:spPr>
        <p:txBody>
          <a:bodyPr wrap="square" anchor="t">
            <a:normAutofit/>
          </a:bodyPr>
          <a:lstStyle/>
          <a:p>
            <a:pPr>
              <a:lnSpc>
                <a:spcPct val="90000"/>
              </a:lnSpc>
            </a:pPr>
            <a:r>
              <a:rPr lang="en-US" sz="2000" b="1" dirty="0">
                <a:solidFill>
                  <a:srgbClr val="003CB4"/>
                </a:solidFill>
              </a:rPr>
              <a:t>C-TPAT</a:t>
            </a:r>
          </a:p>
          <a:p>
            <a:pPr lvl="1">
              <a:lnSpc>
                <a:spcPct val="90000"/>
              </a:lnSpc>
            </a:pPr>
            <a:r>
              <a:rPr lang="en-US" sz="1300" dirty="0">
                <a:solidFill>
                  <a:srgbClr val="003CB4"/>
                </a:solidFill>
              </a:rPr>
              <a:t>For Ingram Micro to act as the Importer of Record, </a:t>
            </a:r>
            <a:r>
              <a:rPr lang="en-US" sz="1300" u="sng" dirty="0">
                <a:solidFill>
                  <a:srgbClr val="003CB4"/>
                </a:solidFill>
              </a:rPr>
              <a:t>vendor must be vetted under</a:t>
            </a:r>
          </a:p>
          <a:p>
            <a:pPr marL="292608" lvl="1" indent="0">
              <a:lnSpc>
                <a:spcPct val="90000"/>
              </a:lnSpc>
              <a:buNone/>
            </a:pPr>
            <a:r>
              <a:rPr lang="en-US" sz="1300" dirty="0">
                <a:solidFill>
                  <a:srgbClr val="003CB4"/>
                </a:solidFill>
              </a:rPr>
              <a:t>     Customs &amp; Trade Partnerships Against          	    </a:t>
            </a:r>
            <a:r>
              <a:rPr lang="en-US" sz="1300" u="sng" dirty="0">
                <a:solidFill>
                  <a:srgbClr val="003CB4"/>
                </a:solidFill>
              </a:rPr>
              <a:t>Terrorism( C-TPAT)</a:t>
            </a:r>
          </a:p>
          <a:p>
            <a:pPr lvl="1">
              <a:lnSpc>
                <a:spcPct val="90000"/>
              </a:lnSpc>
            </a:pPr>
            <a:r>
              <a:rPr lang="en-US" sz="1300" dirty="0">
                <a:solidFill>
                  <a:srgbClr val="003CB4"/>
                </a:solidFill>
              </a:rPr>
              <a:t>C-TPAT is a US Customs program designed to help secure the supply chains leading into the U.S.  </a:t>
            </a:r>
          </a:p>
          <a:p>
            <a:pPr lvl="1">
              <a:lnSpc>
                <a:spcPct val="90000"/>
              </a:lnSpc>
            </a:pPr>
            <a:r>
              <a:rPr lang="en-US" sz="1300" dirty="0">
                <a:solidFill>
                  <a:srgbClr val="003CB4"/>
                </a:solidFill>
              </a:rPr>
              <a:t>Participants include importers, carriers, consolidators, customs brokers &amp; manufacturers</a:t>
            </a:r>
          </a:p>
          <a:p>
            <a:pPr lvl="1">
              <a:lnSpc>
                <a:spcPct val="90000"/>
              </a:lnSpc>
            </a:pPr>
            <a:r>
              <a:rPr lang="en-US" sz="1300" dirty="0">
                <a:solidFill>
                  <a:srgbClr val="003CB4"/>
                </a:solidFill>
              </a:rPr>
              <a:t> Annual certification is mandatory</a:t>
            </a:r>
          </a:p>
          <a:p>
            <a:pPr lvl="1">
              <a:lnSpc>
                <a:spcPct val="90000"/>
              </a:lnSpc>
            </a:pPr>
            <a:endParaRPr lang="en-US" sz="1300" i="1" dirty="0">
              <a:solidFill>
                <a:srgbClr val="3366CC"/>
              </a:solidFill>
            </a:endParaRPr>
          </a:p>
          <a:p>
            <a:pPr marL="292608" lvl="1" indent="0">
              <a:lnSpc>
                <a:spcPct val="90000"/>
              </a:lnSpc>
              <a:buNone/>
            </a:pPr>
            <a:r>
              <a:rPr lang="en-US" sz="1300" i="1" dirty="0">
                <a:solidFill>
                  <a:srgbClr val="003CB4"/>
                </a:solidFill>
              </a:rPr>
              <a:t>*If you are unsure if your organization has been vetted, pls consult with the V7 Supply Chain team*</a:t>
            </a:r>
          </a:p>
        </p:txBody>
      </p:sp>
      <p:sp>
        <p:nvSpPr>
          <p:cNvPr id="3" name="Title 2">
            <a:extLst>
              <a:ext uri="{FF2B5EF4-FFF2-40B4-BE49-F238E27FC236}">
                <a16:creationId xmlns:a16="http://schemas.microsoft.com/office/drawing/2014/main" id="{E253396C-45BE-4AAD-82CE-D2D16F743AFB}"/>
              </a:ext>
            </a:extLst>
          </p:cNvPr>
          <p:cNvSpPr>
            <a:spLocks noGrp="1"/>
          </p:cNvSpPr>
          <p:nvPr>
            <p:ph type="title"/>
          </p:nvPr>
        </p:nvSpPr>
        <p:spPr>
          <a:xfrm>
            <a:off x="240888" y="71320"/>
            <a:ext cx="8299841" cy="781928"/>
          </a:xfrm>
        </p:spPr>
        <p:txBody>
          <a:bodyPr anchor="t">
            <a:normAutofit/>
          </a:bodyPr>
          <a:lstStyle/>
          <a:p>
            <a:r>
              <a:rPr lang="en-US" sz="1800" dirty="0">
                <a:solidFill>
                  <a:srgbClr val="003CB4"/>
                </a:solidFill>
              </a:rPr>
              <a:t>Ingram Micro as Importer of Record (for US ONLY) </a:t>
            </a:r>
          </a:p>
        </p:txBody>
      </p:sp>
    </p:spTree>
    <p:extLst>
      <p:ext uri="{BB962C8B-B14F-4D97-AF65-F5344CB8AC3E}">
        <p14:creationId xmlns:p14="http://schemas.microsoft.com/office/powerpoint/2010/main" val="1275252040"/>
      </p:ext>
    </p:extLst>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lowchart: Document 1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2" y="0"/>
            <a:ext cx="2436019" cy="2550320"/>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 name="TextBox 1">
            <a:extLst>
              <a:ext uri="{FF2B5EF4-FFF2-40B4-BE49-F238E27FC236}">
                <a16:creationId xmlns:a16="http://schemas.microsoft.com/office/drawing/2014/main" id="{D0DFA62C-C8C2-4B46-A24A-9AC0A00C5F39}"/>
              </a:ext>
            </a:extLst>
          </p:cNvPr>
          <p:cNvSpPr txBox="1"/>
          <p:nvPr/>
        </p:nvSpPr>
        <p:spPr>
          <a:xfrm>
            <a:off x="628650" y="128372"/>
            <a:ext cx="2130137" cy="1778361"/>
          </a:xfrm>
          <a:prstGeom prst="rect">
            <a:avLst/>
          </a:prstGeom>
        </p:spPr>
        <p:txBody>
          <a:bodyPr vert="horz" lIns="68580" tIns="34290" rIns="68580" bIns="34290" rtlCol="0"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90000"/>
              </a:lnSpc>
              <a:spcBef>
                <a:spcPct val="0"/>
              </a:spcBef>
              <a:spcAft>
                <a:spcPts val="450"/>
              </a:spcAft>
            </a:pPr>
            <a:r>
              <a:rPr lang="en-US" sz="2400" kern="1200" dirty="0">
                <a:solidFill>
                  <a:srgbClr val="FFFFFF"/>
                </a:solidFill>
                <a:latin typeface="+mj-lt"/>
                <a:ea typeface="+mj-ea"/>
                <a:cs typeface="+mj-cs"/>
              </a:rPr>
              <a:t>Questions???</a:t>
            </a:r>
          </a:p>
        </p:txBody>
      </p:sp>
      <p:sp>
        <p:nvSpPr>
          <p:cNvPr id="6" name="TextBox 5">
            <a:extLst>
              <a:ext uri="{FF2B5EF4-FFF2-40B4-BE49-F238E27FC236}">
                <a16:creationId xmlns:a16="http://schemas.microsoft.com/office/drawing/2014/main" id="{B6ACDC95-402E-43E3-8A43-486D9338D365}"/>
              </a:ext>
            </a:extLst>
          </p:cNvPr>
          <p:cNvSpPr txBox="1"/>
          <p:nvPr/>
        </p:nvSpPr>
        <p:spPr>
          <a:xfrm>
            <a:off x="3155156" y="479824"/>
            <a:ext cx="5510213" cy="698528"/>
          </a:xfrm>
          <a:prstGeom prst="rect">
            <a:avLst/>
          </a:prstGeom>
          <a:noFill/>
        </p:spPr>
        <p:txBody>
          <a:bodyPr wrap="square" rtlCol="0" anchor="t">
            <a:normAutofit fontScale="25000" lnSpcReduction="2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lnSpc>
                <a:spcPct val="90000"/>
              </a:lnSpc>
              <a:spcAft>
                <a:spcPts val="450"/>
              </a:spcAft>
            </a:pPr>
            <a:r>
              <a:rPr lang="en-US" sz="4900" dirty="0">
                <a:latin typeface="Arial Black" panose="020B0A04020102020204" pitchFamily="34" charset="0"/>
              </a:rPr>
              <a:t>CONTACT US VIA EMAIL</a:t>
            </a:r>
          </a:p>
          <a:p>
            <a:pPr algn="ctr">
              <a:lnSpc>
                <a:spcPct val="90000"/>
              </a:lnSpc>
              <a:spcAft>
                <a:spcPts val="450"/>
              </a:spcAft>
            </a:pPr>
            <a:endParaRPr lang="en-US" sz="4900" dirty="0">
              <a:latin typeface="Arial Black" panose="020B0A04020102020204" pitchFamily="34" charset="0"/>
            </a:endParaRPr>
          </a:p>
          <a:p>
            <a:pPr algn="ctr">
              <a:lnSpc>
                <a:spcPct val="90000"/>
              </a:lnSpc>
              <a:spcAft>
                <a:spcPts val="450"/>
              </a:spcAft>
            </a:pPr>
            <a:r>
              <a:rPr lang="en-US" sz="4900" dirty="0">
                <a:solidFill>
                  <a:schemeClr val="accent1">
                    <a:lumMod val="75000"/>
                  </a:schemeClr>
                </a:solidFill>
                <a:latin typeface="Arial Black" panose="020B0A04020102020204" pitchFamily="34" charset="0"/>
              </a:rPr>
              <a:t>V7 Supply Chain Team</a:t>
            </a:r>
          </a:p>
          <a:p>
            <a:pPr algn="ctr">
              <a:lnSpc>
                <a:spcPct val="90000"/>
              </a:lnSpc>
              <a:spcAft>
                <a:spcPts val="450"/>
              </a:spcAft>
            </a:pPr>
            <a:r>
              <a:rPr lang="en-US" sz="4900" dirty="0">
                <a:latin typeface="Arial Black" panose="020B0A04020102020204" pitchFamily="34" charset="0"/>
                <a:hlinkClick r:id="rId2"/>
              </a:rPr>
              <a:t>V7Supplychain@IngramMicro.com</a:t>
            </a:r>
            <a:endParaRPr lang="en-US" sz="4900" dirty="0">
              <a:latin typeface="Arial Black" panose="020B0A04020102020204" pitchFamily="34" charset="0"/>
            </a:endParaRPr>
          </a:p>
          <a:p>
            <a:pPr algn="ctr">
              <a:lnSpc>
                <a:spcPct val="90000"/>
              </a:lnSpc>
              <a:spcAft>
                <a:spcPts val="450"/>
              </a:spcAft>
            </a:pPr>
            <a:endParaRPr lang="en-US" sz="4900" dirty="0">
              <a:latin typeface="Arial Black" panose="020B0A04020102020204" pitchFamily="34" charset="0"/>
            </a:endParaRPr>
          </a:p>
          <a:p>
            <a:pPr algn="ctr">
              <a:lnSpc>
                <a:spcPct val="90000"/>
              </a:lnSpc>
              <a:spcAft>
                <a:spcPts val="450"/>
              </a:spcAft>
            </a:pPr>
            <a:endParaRPr lang="en-US" sz="1013" dirty="0">
              <a:latin typeface="Arial Black" panose="020B0A04020102020204" pitchFamily="34" charset="0"/>
            </a:endParaRPr>
          </a:p>
          <a:p>
            <a:pPr algn="ctr">
              <a:lnSpc>
                <a:spcPct val="90000"/>
              </a:lnSpc>
              <a:spcAft>
                <a:spcPts val="450"/>
              </a:spcAft>
            </a:pPr>
            <a:endParaRPr lang="en-US" sz="1013" dirty="0">
              <a:latin typeface="Arial Black" panose="020B0A04020102020204" pitchFamily="34" charset="0"/>
            </a:endParaRPr>
          </a:p>
          <a:p>
            <a:pPr>
              <a:lnSpc>
                <a:spcPct val="90000"/>
              </a:lnSpc>
              <a:spcAft>
                <a:spcPts val="450"/>
              </a:spcAft>
            </a:pPr>
            <a:endParaRPr lang="en-US" sz="1013" dirty="0">
              <a:latin typeface="Arial Black" panose="020B0A04020102020204" pitchFamily="34" charset="0"/>
            </a:endParaRPr>
          </a:p>
          <a:p>
            <a:pPr>
              <a:lnSpc>
                <a:spcPct val="90000"/>
              </a:lnSpc>
              <a:spcAft>
                <a:spcPts val="450"/>
              </a:spcAft>
            </a:pPr>
            <a:r>
              <a:rPr lang="en-US" sz="1013" dirty="0"/>
              <a:t> </a:t>
            </a:r>
          </a:p>
        </p:txBody>
      </p:sp>
      <p:sp>
        <p:nvSpPr>
          <p:cNvPr id="3" name="TextBox 2">
            <a:extLst>
              <a:ext uri="{FF2B5EF4-FFF2-40B4-BE49-F238E27FC236}">
                <a16:creationId xmlns:a16="http://schemas.microsoft.com/office/drawing/2014/main" id="{DC032E53-3E48-40AD-9156-E0D272773581}"/>
              </a:ext>
            </a:extLst>
          </p:cNvPr>
          <p:cNvSpPr txBox="1"/>
          <p:nvPr/>
        </p:nvSpPr>
        <p:spPr>
          <a:xfrm>
            <a:off x="3155156" y="1275160"/>
            <a:ext cx="5675994" cy="854558"/>
          </a:xfrm>
          <a:prstGeom prst="rect">
            <a:avLst/>
          </a:prstGeom>
          <a:noFill/>
        </p:spPr>
        <p:txBody>
          <a:bodyPr wrap="square" rtlCol="0" anchor="t">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ct val="0"/>
              </a:spcBef>
              <a:spcAft>
                <a:spcPts val="450"/>
              </a:spcAft>
              <a:buClrTx/>
              <a:buSzTx/>
              <a:buFontTx/>
              <a:buNone/>
              <a:tabLst/>
              <a:defRPr/>
            </a:pPr>
            <a:endParaRPr kumimoji="0" lang="en-US" sz="1200" b="1" i="0" u="none" strike="noStrike" kern="1200" cap="none" spc="0" normalizeH="0" baseline="0" noProof="0" dirty="0">
              <a:ln>
                <a:noFill/>
              </a:ln>
              <a:solidFill>
                <a:srgbClr val="003CB4"/>
              </a:solidFill>
              <a:effectLst>
                <a:outerShdw blurRad="38100" dist="38100" dir="2700000" algn="tl">
                  <a:srgbClr val="000000">
                    <a:alpha val="43137"/>
                  </a:srgbClr>
                </a:outerShdw>
              </a:effectLst>
              <a:uLnTx/>
              <a:uFillTx/>
              <a:latin typeface="Arial Black" panose="020B0A04020102020204" pitchFamily="34" charset="0"/>
              <a:ea typeface="+mn-ea"/>
              <a:cs typeface="+mn-cs"/>
            </a:endParaRPr>
          </a:p>
        </p:txBody>
      </p:sp>
      <p:sp>
        <p:nvSpPr>
          <p:cNvPr id="4" name="TextBox 3">
            <a:extLst>
              <a:ext uri="{FF2B5EF4-FFF2-40B4-BE49-F238E27FC236}">
                <a16:creationId xmlns:a16="http://schemas.microsoft.com/office/drawing/2014/main" id="{E3DA4533-E654-44DF-A8B8-30D9603D5BF8}"/>
              </a:ext>
            </a:extLst>
          </p:cNvPr>
          <p:cNvSpPr txBox="1"/>
          <p:nvPr/>
        </p:nvSpPr>
        <p:spPr>
          <a:xfrm>
            <a:off x="3362129" y="1709370"/>
            <a:ext cx="5734444" cy="648500"/>
          </a:xfrm>
          <a:prstGeom prst="rect">
            <a:avLst/>
          </a:prstGeom>
          <a:noFill/>
        </p:spPr>
        <p:txBody>
          <a:bodyPr wrap="square" rtlCol="0" anchor="t">
            <a:normAutofit fontScale="92500" lnSpcReduction="2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lnSpc>
                <a:spcPct val="90000"/>
              </a:lnSpc>
              <a:spcAft>
                <a:spcPts val="450"/>
              </a:spcAft>
            </a:pPr>
            <a:endParaRPr lang="en-US" sz="1300" b="1" dirty="0">
              <a:solidFill>
                <a:srgbClr val="003CB4"/>
              </a:solidFill>
              <a:latin typeface="Arial Black" panose="020B0A04020102020204" pitchFamily="34" charset="0"/>
              <a:cs typeface="Arial" panose="020B0604020202020204" pitchFamily="34" charset="0"/>
            </a:endParaRPr>
          </a:p>
          <a:p>
            <a:pPr algn="ctr">
              <a:lnSpc>
                <a:spcPct val="90000"/>
              </a:lnSpc>
              <a:spcAft>
                <a:spcPts val="450"/>
              </a:spcAft>
            </a:pPr>
            <a:r>
              <a:rPr lang="en-US" sz="1300" b="1" dirty="0">
                <a:solidFill>
                  <a:srgbClr val="003CB4"/>
                </a:solidFill>
                <a:latin typeface="Arial Black" panose="020B0A04020102020204" pitchFamily="34" charset="0"/>
                <a:cs typeface="Arial" panose="020B0604020202020204" pitchFamily="34" charset="0"/>
              </a:rPr>
              <a:t>Amit Khajanchi – Head of Operations &amp;Compliance</a:t>
            </a:r>
          </a:p>
          <a:p>
            <a:pPr algn="ctr">
              <a:lnSpc>
                <a:spcPct val="90000"/>
              </a:lnSpc>
              <a:spcAft>
                <a:spcPts val="450"/>
              </a:spcAft>
            </a:pPr>
            <a:r>
              <a:rPr lang="en-US" sz="1400" dirty="0">
                <a:solidFill>
                  <a:srgbClr val="FDE000"/>
                </a:solidFill>
                <a:latin typeface="Arial Black" panose="020B0A04020102020204" pitchFamily="34" charset="0"/>
                <a:hlinkClick r:id="rId3"/>
              </a:rPr>
              <a:t>Amit. Khajanchi</a:t>
            </a:r>
            <a:r>
              <a:rPr kumimoji="0" lang="en-US" sz="1400" b="1" i="0" u="none" strike="noStrike" kern="1200" cap="none" spc="0" normalizeH="0" baseline="0" noProof="0" dirty="0">
                <a:ln>
                  <a:noFill/>
                </a:ln>
                <a:solidFill>
                  <a:srgbClr val="FDE000"/>
                </a:solidFill>
                <a:effectLst>
                  <a:outerShdw blurRad="38100" dist="38100" dir="2700000" algn="tl">
                    <a:srgbClr val="000000">
                      <a:alpha val="43137"/>
                    </a:srgbClr>
                  </a:outerShdw>
                </a:effectLst>
                <a:uLnTx/>
                <a:uFillTx/>
                <a:latin typeface="Arial Black" panose="020B0A04020102020204" pitchFamily="34" charset="0"/>
                <a:hlinkClick r:id="rId3"/>
              </a:rPr>
              <a:t>@IngramMicro.com</a:t>
            </a:r>
            <a:endParaRPr kumimoji="0" lang="en-US" sz="1400" b="1" i="0" u="none" strike="noStrike" kern="1200" cap="none" spc="0" normalizeH="0" baseline="0" noProof="0" dirty="0">
              <a:ln>
                <a:noFill/>
              </a:ln>
              <a:solidFill>
                <a:srgbClr val="FDE000"/>
              </a:solidFill>
              <a:effectLst>
                <a:outerShdw blurRad="38100" dist="38100" dir="2700000" algn="tl">
                  <a:srgbClr val="000000">
                    <a:alpha val="43137"/>
                  </a:srgbClr>
                </a:outerShdw>
              </a:effectLst>
              <a:uLnTx/>
              <a:uFillTx/>
              <a:latin typeface="Arial Black" panose="020B0A04020102020204" pitchFamily="34" charset="0"/>
              <a:ea typeface="+mn-ea"/>
              <a:cs typeface="+mn-cs"/>
            </a:endParaRPr>
          </a:p>
        </p:txBody>
      </p:sp>
      <p:pic>
        <p:nvPicPr>
          <p:cNvPr id="7" name="Picture 6">
            <a:extLst>
              <a:ext uri="{FF2B5EF4-FFF2-40B4-BE49-F238E27FC236}">
                <a16:creationId xmlns:a16="http://schemas.microsoft.com/office/drawing/2014/main" id="{22D43DA0-A1F7-4203-8635-A07D19650172}"/>
              </a:ext>
            </a:extLst>
          </p:cNvPr>
          <p:cNvPicPr>
            <a:picLocks noChangeAspect="1"/>
          </p:cNvPicPr>
          <p:nvPr/>
        </p:nvPicPr>
        <p:blipFill>
          <a:blip r:embed="rId4"/>
          <a:stretch>
            <a:fillRect/>
          </a:stretch>
        </p:blipFill>
        <p:spPr>
          <a:xfrm>
            <a:off x="5368566" y="3234522"/>
            <a:ext cx="1480500" cy="1526407"/>
          </a:xfrm>
          <a:prstGeom prst="rect">
            <a:avLst/>
          </a:prstGeom>
        </p:spPr>
      </p:pic>
      <p:pic>
        <p:nvPicPr>
          <p:cNvPr id="8" name="Picture 7">
            <a:extLst>
              <a:ext uri="{FF2B5EF4-FFF2-40B4-BE49-F238E27FC236}">
                <a16:creationId xmlns:a16="http://schemas.microsoft.com/office/drawing/2014/main" id="{1CC7D831-69E8-9FE6-C0DE-C3FD39823A60}"/>
              </a:ext>
            </a:extLst>
          </p:cNvPr>
          <p:cNvPicPr>
            <a:picLocks noChangeAspect="1"/>
          </p:cNvPicPr>
          <p:nvPr/>
        </p:nvPicPr>
        <p:blipFill>
          <a:blip r:embed="rId5"/>
          <a:stretch>
            <a:fillRect/>
          </a:stretch>
        </p:blipFill>
        <p:spPr>
          <a:xfrm>
            <a:off x="7865147" y="479824"/>
            <a:ext cx="1155173" cy="1228501"/>
          </a:xfrm>
          <a:prstGeom prst="rect">
            <a:avLst/>
          </a:prstGeom>
        </p:spPr>
      </p:pic>
    </p:spTree>
    <p:extLst>
      <p:ext uri="{BB962C8B-B14F-4D97-AF65-F5344CB8AC3E}">
        <p14:creationId xmlns:p14="http://schemas.microsoft.com/office/powerpoint/2010/main" val="1552816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A9EA1D-835A-4ED4-A0AB-3DE762D1BA48}"/>
              </a:ext>
            </a:extLst>
          </p:cNvPr>
          <p:cNvSpPr>
            <a:spLocks noGrp="1"/>
          </p:cNvSpPr>
          <p:nvPr>
            <p:ph type="title"/>
          </p:nvPr>
        </p:nvSpPr>
        <p:spPr>
          <a:xfrm>
            <a:off x="240888" y="86907"/>
            <a:ext cx="8299841" cy="781928"/>
          </a:xfrm>
        </p:spPr>
        <p:txBody>
          <a:bodyPr anchor="t">
            <a:normAutofit/>
          </a:bodyPr>
          <a:lstStyle/>
          <a:p>
            <a:pPr algn="ctr"/>
            <a:r>
              <a:rPr lang="en-US" dirty="0">
                <a:solidFill>
                  <a:srgbClr val="0043C8"/>
                </a:solidFill>
              </a:rPr>
              <a:t>Pallet Requirements</a:t>
            </a:r>
          </a:p>
        </p:txBody>
      </p:sp>
      <p:graphicFrame>
        <p:nvGraphicFramePr>
          <p:cNvPr id="5" name="Content Placeholder 1">
            <a:extLst>
              <a:ext uri="{FF2B5EF4-FFF2-40B4-BE49-F238E27FC236}">
                <a16:creationId xmlns:a16="http://schemas.microsoft.com/office/drawing/2014/main" id="{226A5A2E-A876-E04F-594C-A0532CBC3EBA}"/>
              </a:ext>
            </a:extLst>
          </p:cNvPr>
          <p:cNvGraphicFramePr>
            <a:graphicFrameLocks noGrp="1"/>
          </p:cNvGraphicFramePr>
          <p:nvPr>
            <p:ph idx="1"/>
            <p:extLst>
              <p:ext uri="{D42A27DB-BD31-4B8C-83A1-F6EECF244321}">
                <p14:modId xmlns:p14="http://schemas.microsoft.com/office/powerpoint/2010/main" val="2145172023"/>
              </p:ext>
            </p:extLst>
          </p:nvPr>
        </p:nvGraphicFramePr>
        <p:xfrm>
          <a:off x="467834" y="932877"/>
          <a:ext cx="8314660" cy="35955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2993910"/>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204D4A-8043-42BD-B830-D90960141B95}"/>
              </a:ext>
            </a:extLst>
          </p:cNvPr>
          <p:cNvSpPr>
            <a:spLocks noGrp="1"/>
          </p:cNvSpPr>
          <p:nvPr>
            <p:ph type="body" idx="1"/>
          </p:nvPr>
        </p:nvSpPr>
        <p:spPr/>
        <p:txBody>
          <a:bodyPr/>
          <a:lstStyle/>
          <a:p>
            <a:pPr algn="ctr"/>
            <a:r>
              <a:rPr lang="en-US" b="1" dirty="0">
                <a:solidFill>
                  <a:srgbClr val="0043C8"/>
                </a:solidFill>
              </a:rPr>
              <a:t>Pallet Entry</a:t>
            </a:r>
          </a:p>
        </p:txBody>
      </p:sp>
      <p:sp>
        <p:nvSpPr>
          <p:cNvPr id="3" name="Content Placeholder 2">
            <a:extLst>
              <a:ext uri="{FF2B5EF4-FFF2-40B4-BE49-F238E27FC236}">
                <a16:creationId xmlns:a16="http://schemas.microsoft.com/office/drawing/2014/main" id="{CFA79860-6A70-43F1-80A0-390E4786F15A}"/>
              </a:ext>
            </a:extLst>
          </p:cNvPr>
          <p:cNvSpPr>
            <a:spLocks noGrp="1"/>
          </p:cNvSpPr>
          <p:nvPr>
            <p:ph sz="half" idx="2"/>
          </p:nvPr>
        </p:nvSpPr>
        <p:spPr/>
        <p:txBody>
          <a:bodyPr>
            <a:normAutofit/>
          </a:bodyPr>
          <a:lstStyle/>
          <a:p>
            <a:r>
              <a:rPr lang="en-US" sz="1100" dirty="0">
                <a:effectLst/>
              </a:rPr>
              <a:t>Pallets must have a 4-way entry to enable easy handing for forklift</a:t>
            </a:r>
          </a:p>
        </p:txBody>
      </p:sp>
      <p:sp>
        <p:nvSpPr>
          <p:cNvPr id="4" name="Text Placeholder 3">
            <a:extLst>
              <a:ext uri="{FF2B5EF4-FFF2-40B4-BE49-F238E27FC236}">
                <a16:creationId xmlns:a16="http://schemas.microsoft.com/office/drawing/2014/main" id="{19815BEF-D337-418C-8B4E-003F3FF3DA2D}"/>
              </a:ext>
            </a:extLst>
          </p:cNvPr>
          <p:cNvSpPr>
            <a:spLocks noGrp="1"/>
          </p:cNvSpPr>
          <p:nvPr>
            <p:ph type="body" sz="quarter" idx="3"/>
          </p:nvPr>
        </p:nvSpPr>
        <p:spPr/>
        <p:txBody>
          <a:bodyPr/>
          <a:lstStyle/>
          <a:p>
            <a:pPr algn="ctr"/>
            <a:r>
              <a:rPr lang="en-US" dirty="0">
                <a:solidFill>
                  <a:srgbClr val="0043C8"/>
                </a:solidFill>
              </a:rPr>
              <a:t> </a:t>
            </a:r>
            <a:r>
              <a:rPr lang="en-US" b="1" dirty="0">
                <a:solidFill>
                  <a:srgbClr val="0043C8"/>
                </a:solidFill>
              </a:rPr>
              <a:t>Heat Treated </a:t>
            </a:r>
          </a:p>
        </p:txBody>
      </p:sp>
      <p:sp>
        <p:nvSpPr>
          <p:cNvPr id="5" name="Content Placeholder 4">
            <a:extLst>
              <a:ext uri="{FF2B5EF4-FFF2-40B4-BE49-F238E27FC236}">
                <a16:creationId xmlns:a16="http://schemas.microsoft.com/office/drawing/2014/main" id="{FE0D4BA7-E022-4567-BEDB-2643CFE181F7}"/>
              </a:ext>
            </a:extLst>
          </p:cNvPr>
          <p:cNvSpPr>
            <a:spLocks noGrp="1"/>
          </p:cNvSpPr>
          <p:nvPr>
            <p:ph sz="quarter" idx="4"/>
          </p:nvPr>
        </p:nvSpPr>
        <p:spPr/>
        <p:txBody>
          <a:bodyPr>
            <a:normAutofit/>
          </a:bodyPr>
          <a:lstStyle/>
          <a:p>
            <a:r>
              <a:rPr lang="en-US" sz="1100" dirty="0"/>
              <a:t>Wood pallets used for exports must be heat treated according to ISPM15</a:t>
            </a:r>
          </a:p>
          <a:p>
            <a:r>
              <a:rPr lang="en-US" sz="1100" dirty="0"/>
              <a:t>Heat treated WPM can prevent the inconvenience &amp; cost of quarantine at destination port</a:t>
            </a:r>
          </a:p>
          <a:p>
            <a:r>
              <a:rPr lang="en-US" sz="1100" dirty="0"/>
              <a:t>Treated product must be marked with this symbol: </a:t>
            </a:r>
          </a:p>
          <a:p>
            <a:endParaRPr lang="en-US" dirty="0"/>
          </a:p>
        </p:txBody>
      </p:sp>
      <p:sp>
        <p:nvSpPr>
          <p:cNvPr id="6" name="Title 5">
            <a:extLst>
              <a:ext uri="{FF2B5EF4-FFF2-40B4-BE49-F238E27FC236}">
                <a16:creationId xmlns:a16="http://schemas.microsoft.com/office/drawing/2014/main" id="{BF3AF32A-DD61-41EE-A259-6E04E4435FE5}"/>
              </a:ext>
            </a:extLst>
          </p:cNvPr>
          <p:cNvSpPr>
            <a:spLocks noGrp="1"/>
          </p:cNvSpPr>
          <p:nvPr>
            <p:ph type="title"/>
          </p:nvPr>
        </p:nvSpPr>
        <p:spPr/>
        <p:txBody>
          <a:bodyPr/>
          <a:lstStyle/>
          <a:p>
            <a:r>
              <a:rPr lang="en-US" dirty="0">
                <a:solidFill>
                  <a:srgbClr val="0043C8"/>
                </a:solidFill>
              </a:rPr>
              <a:t>  Pallet Specifications</a:t>
            </a:r>
          </a:p>
        </p:txBody>
      </p:sp>
      <p:pic>
        <p:nvPicPr>
          <p:cNvPr id="8" name="Picture 7">
            <a:extLst>
              <a:ext uri="{FF2B5EF4-FFF2-40B4-BE49-F238E27FC236}">
                <a16:creationId xmlns:a16="http://schemas.microsoft.com/office/drawing/2014/main" id="{91A97AFD-B6BE-481D-A4B5-75700E621449}"/>
              </a:ext>
            </a:extLst>
          </p:cNvPr>
          <p:cNvPicPr>
            <a:picLocks noChangeAspect="1"/>
          </p:cNvPicPr>
          <p:nvPr/>
        </p:nvPicPr>
        <p:blipFill>
          <a:blip r:embed="rId2"/>
          <a:stretch>
            <a:fillRect/>
          </a:stretch>
        </p:blipFill>
        <p:spPr>
          <a:xfrm>
            <a:off x="5105081" y="2799050"/>
            <a:ext cx="2353260" cy="1426588"/>
          </a:xfrm>
          <a:prstGeom prst="rect">
            <a:avLst/>
          </a:prstGeom>
        </p:spPr>
      </p:pic>
      <p:pic>
        <p:nvPicPr>
          <p:cNvPr id="7" name="Picture 6">
            <a:extLst>
              <a:ext uri="{FF2B5EF4-FFF2-40B4-BE49-F238E27FC236}">
                <a16:creationId xmlns:a16="http://schemas.microsoft.com/office/drawing/2014/main" id="{3A8B0D2C-5E12-445F-AFBD-C865B1C856E1}"/>
              </a:ext>
            </a:extLst>
          </p:cNvPr>
          <p:cNvPicPr>
            <a:picLocks noChangeAspect="1"/>
          </p:cNvPicPr>
          <p:nvPr/>
        </p:nvPicPr>
        <p:blipFill>
          <a:blip r:embed="rId3"/>
          <a:stretch>
            <a:fillRect/>
          </a:stretch>
        </p:blipFill>
        <p:spPr>
          <a:xfrm>
            <a:off x="986870" y="2505593"/>
            <a:ext cx="2889751" cy="1486572"/>
          </a:xfrm>
          <a:prstGeom prst="rect">
            <a:avLst/>
          </a:prstGeom>
        </p:spPr>
      </p:pic>
    </p:spTree>
    <p:extLst>
      <p:ext uri="{BB962C8B-B14F-4D97-AF65-F5344CB8AC3E}">
        <p14:creationId xmlns:p14="http://schemas.microsoft.com/office/powerpoint/2010/main" val="1930615945"/>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40100F-D597-42D1-A516-C5795E99E33C}"/>
              </a:ext>
            </a:extLst>
          </p:cNvPr>
          <p:cNvSpPr>
            <a:spLocks noGrp="1"/>
          </p:cNvSpPr>
          <p:nvPr>
            <p:ph sz="half" idx="1"/>
          </p:nvPr>
        </p:nvSpPr>
        <p:spPr>
          <a:xfrm>
            <a:off x="478465" y="1041991"/>
            <a:ext cx="8369700" cy="3701459"/>
          </a:xfrm>
        </p:spPr>
        <p:txBody>
          <a:bodyPr wrap="square" anchor="t">
            <a:normAutofit/>
          </a:bodyPr>
          <a:lstStyle/>
          <a:p>
            <a:pPr lvl="4">
              <a:lnSpc>
                <a:spcPct val="90000"/>
              </a:lnSpc>
            </a:pPr>
            <a:endParaRPr lang="en-US" sz="500" dirty="0"/>
          </a:p>
          <a:p>
            <a:pPr>
              <a:lnSpc>
                <a:spcPct val="90000"/>
              </a:lnSpc>
            </a:pPr>
            <a:endParaRPr lang="en-US" sz="1300" dirty="0"/>
          </a:p>
          <a:p>
            <a:pPr>
              <a:lnSpc>
                <a:spcPct val="90000"/>
              </a:lnSpc>
            </a:pPr>
            <a:endParaRPr lang="en-US" sz="1300" dirty="0"/>
          </a:p>
          <a:p>
            <a:pPr>
              <a:lnSpc>
                <a:spcPct val="90000"/>
              </a:lnSpc>
            </a:pPr>
            <a:endParaRPr lang="en-US" sz="1300" dirty="0"/>
          </a:p>
          <a:p>
            <a:pPr>
              <a:lnSpc>
                <a:spcPct val="90000"/>
              </a:lnSpc>
            </a:pPr>
            <a:endParaRPr lang="en-US" sz="1300" dirty="0"/>
          </a:p>
          <a:p>
            <a:pPr>
              <a:lnSpc>
                <a:spcPct val="90000"/>
              </a:lnSpc>
            </a:pPr>
            <a:endParaRPr lang="en-US" sz="1300" dirty="0"/>
          </a:p>
          <a:p>
            <a:pPr>
              <a:lnSpc>
                <a:spcPct val="90000"/>
              </a:lnSpc>
            </a:pPr>
            <a:endParaRPr lang="en-US" sz="1300" dirty="0"/>
          </a:p>
          <a:p>
            <a:pPr>
              <a:lnSpc>
                <a:spcPct val="90000"/>
              </a:lnSpc>
            </a:pPr>
            <a:endParaRPr lang="en-US" sz="1300" dirty="0"/>
          </a:p>
          <a:p>
            <a:pPr>
              <a:lnSpc>
                <a:spcPct val="90000"/>
              </a:lnSpc>
            </a:pPr>
            <a:endParaRPr lang="en-US" sz="1300" dirty="0"/>
          </a:p>
          <a:p>
            <a:pPr>
              <a:lnSpc>
                <a:spcPct val="90000"/>
              </a:lnSpc>
            </a:pPr>
            <a:endParaRPr lang="en-US" sz="1300" dirty="0"/>
          </a:p>
        </p:txBody>
      </p:sp>
      <p:sp>
        <p:nvSpPr>
          <p:cNvPr id="3" name="Title 2">
            <a:extLst>
              <a:ext uri="{FF2B5EF4-FFF2-40B4-BE49-F238E27FC236}">
                <a16:creationId xmlns:a16="http://schemas.microsoft.com/office/drawing/2014/main" id="{C59D875F-42DB-44F1-9C5D-809C9E77F936}"/>
              </a:ext>
            </a:extLst>
          </p:cNvPr>
          <p:cNvSpPr>
            <a:spLocks noGrp="1"/>
          </p:cNvSpPr>
          <p:nvPr>
            <p:ph type="title"/>
          </p:nvPr>
        </p:nvSpPr>
        <p:spPr>
          <a:xfrm>
            <a:off x="240888" y="86907"/>
            <a:ext cx="8299841" cy="781928"/>
          </a:xfrm>
        </p:spPr>
        <p:txBody>
          <a:bodyPr anchor="t">
            <a:normAutofit fontScale="90000"/>
          </a:bodyPr>
          <a:lstStyle/>
          <a:p>
            <a:pPr algn="ctr">
              <a:lnSpc>
                <a:spcPct val="90000"/>
              </a:lnSpc>
            </a:pPr>
            <a:r>
              <a:rPr lang="en-US" sz="2000" dirty="0">
                <a:solidFill>
                  <a:srgbClr val="0043C8"/>
                </a:solidFill>
              </a:rPr>
              <a:t>PALLET REQUIREMENTS </a:t>
            </a:r>
            <a:br>
              <a:rPr lang="en-US" sz="2000" dirty="0"/>
            </a:br>
            <a:r>
              <a:rPr lang="en-US" sz="2000" dirty="0">
                <a:solidFill>
                  <a:srgbClr val="0043C8"/>
                </a:solidFill>
              </a:rPr>
              <a:t>Industrial Wood Pallet</a:t>
            </a:r>
            <a:br>
              <a:rPr lang="en-US" sz="1200" dirty="0"/>
            </a:br>
            <a:br>
              <a:rPr lang="en-US" sz="1200" dirty="0"/>
            </a:br>
            <a:br>
              <a:rPr lang="en-US" sz="1200" dirty="0"/>
            </a:br>
            <a:endParaRPr lang="en-US" sz="1200" dirty="0"/>
          </a:p>
        </p:txBody>
      </p:sp>
      <p:pic>
        <p:nvPicPr>
          <p:cNvPr id="4" name="Picture 3">
            <a:extLst>
              <a:ext uri="{FF2B5EF4-FFF2-40B4-BE49-F238E27FC236}">
                <a16:creationId xmlns:a16="http://schemas.microsoft.com/office/drawing/2014/main" id="{88427A12-6C06-A68A-7374-1A4E223E79B4}"/>
              </a:ext>
            </a:extLst>
          </p:cNvPr>
          <p:cNvPicPr>
            <a:picLocks noChangeAspect="1"/>
          </p:cNvPicPr>
          <p:nvPr/>
        </p:nvPicPr>
        <p:blipFill>
          <a:blip r:embed="rId2"/>
          <a:stretch>
            <a:fillRect/>
          </a:stretch>
        </p:blipFill>
        <p:spPr>
          <a:xfrm>
            <a:off x="2093982" y="966858"/>
            <a:ext cx="4735273" cy="1829738"/>
          </a:xfrm>
          <a:prstGeom prst="rect">
            <a:avLst/>
          </a:prstGeom>
        </p:spPr>
      </p:pic>
      <p:sp>
        <p:nvSpPr>
          <p:cNvPr id="5" name="TextBox 4">
            <a:extLst>
              <a:ext uri="{FF2B5EF4-FFF2-40B4-BE49-F238E27FC236}">
                <a16:creationId xmlns:a16="http://schemas.microsoft.com/office/drawing/2014/main" id="{B68AAFF4-DAEA-7669-5D41-F4D361053F00}"/>
              </a:ext>
            </a:extLst>
          </p:cNvPr>
          <p:cNvSpPr txBox="1"/>
          <p:nvPr/>
        </p:nvSpPr>
        <p:spPr>
          <a:xfrm>
            <a:off x="1308350" y="3024291"/>
            <a:ext cx="6144631" cy="1077218"/>
          </a:xfrm>
          <a:prstGeom prst="rect">
            <a:avLst/>
          </a:prstGeom>
          <a:noFill/>
        </p:spPr>
        <p:txBody>
          <a:bodyPr wrap="none" rtlCol="0">
            <a:spAutoFit/>
          </a:bodyPr>
          <a:lstStyle/>
          <a:p>
            <a:pPr marL="342900" indent="-342900">
              <a:buFont typeface="Arial" panose="020B0604020202020204" pitchFamily="34" charset="0"/>
              <a:buChar char="•"/>
            </a:pPr>
            <a:r>
              <a:rPr lang="en-US" sz="1600" dirty="0">
                <a:solidFill>
                  <a:srgbClr val="0043C8"/>
                </a:solidFill>
                <a:effectLst/>
                <a:latin typeface="72" panose="020B0503030000000003" pitchFamily="34" charset="0"/>
                <a:cs typeface="72" panose="020B0503030000000003" pitchFamily="34" charset="0"/>
              </a:rPr>
              <a:t>Dimension =  preferred 1200mm x 1000mm or 48” x 40”</a:t>
            </a:r>
          </a:p>
          <a:p>
            <a:pPr marL="342900" indent="-342900">
              <a:buFont typeface="Arial" panose="020B0604020202020204" pitchFamily="34" charset="0"/>
              <a:buChar char="•"/>
            </a:pPr>
            <a:r>
              <a:rPr lang="en-US" sz="1600" dirty="0">
                <a:solidFill>
                  <a:srgbClr val="0043C8"/>
                </a:solidFill>
                <a:effectLst/>
                <a:latin typeface="72" panose="020B0503030000000003" pitchFamily="34" charset="0"/>
                <a:cs typeface="72" panose="020B0503030000000003" pitchFamily="34" charset="0"/>
              </a:rPr>
              <a:t>Max Stacking Height = preferred 2000mm or max 2300mm</a:t>
            </a:r>
          </a:p>
          <a:p>
            <a:pPr marL="342900" indent="-342900">
              <a:buFont typeface="Arial" panose="020B0604020202020204" pitchFamily="34" charset="0"/>
              <a:buChar char="•"/>
            </a:pPr>
            <a:r>
              <a:rPr lang="en-US" sz="1600" dirty="0">
                <a:solidFill>
                  <a:srgbClr val="0043C8"/>
                </a:solidFill>
                <a:effectLst/>
                <a:latin typeface="72" panose="020B0503030000000003" pitchFamily="34" charset="0"/>
                <a:cs typeface="72" panose="020B0503030000000003" pitchFamily="34" charset="0"/>
              </a:rPr>
              <a:t>Max Load Capacity = 1500 kg</a:t>
            </a:r>
          </a:p>
          <a:p>
            <a:pPr marL="342900" indent="-342900">
              <a:buFont typeface="Arial" panose="020B0604020202020204" pitchFamily="34" charset="0"/>
              <a:buChar char="•"/>
            </a:pPr>
            <a:r>
              <a:rPr lang="en-US" sz="1600" dirty="0">
                <a:solidFill>
                  <a:srgbClr val="0043C8"/>
                </a:solidFill>
                <a:effectLst/>
                <a:latin typeface="72" panose="020B0503030000000003" pitchFamily="34" charset="0"/>
                <a:cs typeface="72" panose="020B0503030000000003" pitchFamily="34" charset="0"/>
              </a:rPr>
              <a:t>Bottom runners required for long side (at minimum)</a:t>
            </a:r>
          </a:p>
        </p:txBody>
      </p:sp>
    </p:spTree>
    <p:extLst>
      <p:ext uri="{BB962C8B-B14F-4D97-AF65-F5344CB8AC3E}">
        <p14:creationId xmlns:p14="http://schemas.microsoft.com/office/powerpoint/2010/main" val="1623814597"/>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685363" y="263299"/>
            <a:ext cx="7100049" cy="636435"/>
          </a:xfrm>
        </p:spPr>
        <p:txBody>
          <a:bodyPr>
            <a:normAutofit/>
          </a:bodyPr>
          <a:lstStyle/>
          <a:p>
            <a:r>
              <a:rPr lang="de-DE" dirty="0"/>
              <a:t>Industrial-</a:t>
            </a:r>
            <a:r>
              <a:rPr lang="de-DE" dirty="0" err="1"/>
              <a:t>pallet</a:t>
            </a:r>
            <a:r>
              <a:rPr lang="de-DE" dirty="0"/>
              <a:t>		1.00m * 1.20m</a:t>
            </a:r>
            <a:endParaRPr lang="en-US" dirty="0"/>
          </a:p>
        </p:txBody>
      </p:sp>
      <p:pic>
        <p:nvPicPr>
          <p:cNvPr id="6" name="Picture 2" descr="C:\Users\celsberg\Desktop\grüner hak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732"/>
            <a:ext cx="1244499" cy="12444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ffischl\Pictures\2012-03-14 Palettenbilder\Palettenbilder 007.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299923" y="1203767"/>
            <a:ext cx="6543395" cy="25280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1362677" y="3903494"/>
            <a:ext cx="7270335" cy="509574"/>
          </a:xfrm>
          <a:prstGeom prst="rect">
            <a:avLst/>
          </a:prstGeom>
          <a:noFill/>
        </p:spPr>
        <p:txBody>
          <a:bodyPr wrap="square" lIns="77925" tIns="38963" rIns="77925" bIns="38963" rtlCol="0">
            <a:spAutoFit/>
          </a:bodyPr>
          <a:lstStyle/>
          <a:p>
            <a:r>
              <a:rPr lang="de-DE" sz="1400" dirty="0" err="1">
                <a:solidFill>
                  <a:schemeClr val="tx1"/>
                </a:solidFill>
                <a:effectLst/>
              </a:rPr>
              <a:t>Bottom</a:t>
            </a:r>
            <a:r>
              <a:rPr lang="de-DE" sz="1400" dirty="0">
                <a:solidFill>
                  <a:schemeClr val="tx1"/>
                </a:solidFill>
                <a:effectLst/>
              </a:rPr>
              <a:t> </a:t>
            </a:r>
            <a:r>
              <a:rPr lang="de-DE" sz="1400" dirty="0" err="1">
                <a:solidFill>
                  <a:schemeClr val="tx1"/>
                </a:solidFill>
                <a:effectLst/>
              </a:rPr>
              <a:t>runners</a:t>
            </a:r>
            <a:r>
              <a:rPr lang="de-DE" sz="1400" dirty="0">
                <a:solidFill>
                  <a:schemeClr val="tx1"/>
                </a:solidFill>
                <a:effectLst/>
              </a:rPr>
              <a:t> on </a:t>
            </a:r>
            <a:r>
              <a:rPr lang="de-DE" sz="1400" dirty="0" err="1">
                <a:solidFill>
                  <a:schemeClr val="tx1"/>
                </a:solidFill>
                <a:effectLst/>
              </a:rPr>
              <a:t>the</a:t>
            </a:r>
            <a:r>
              <a:rPr lang="de-DE" sz="1400" dirty="0">
                <a:solidFill>
                  <a:schemeClr val="tx1"/>
                </a:solidFill>
                <a:effectLst/>
              </a:rPr>
              <a:t> </a:t>
            </a:r>
            <a:r>
              <a:rPr lang="de-DE" sz="1400" dirty="0" err="1">
                <a:solidFill>
                  <a:schemeClr val="tx1"/>
                </a:solidFill>
                <a:effectLst/>
              </a:rPr>
              <a:t>short</a:t>
            </a:r>
            <a:r>
              <a:rPr lang="de-DE" sz="1400" dirty="0">
                <a:solidFill>
                  <a:schemeClr val="tx1"/>
                </a:solidFill>
                <a:effectLst/>
              </a:rPr>
              <a:t> </a:t>
            </a:r>
            <a:r>
              <a:rPr lang="de-DE" sz="1400" dirty="0" err="1">
                <a:solidFill>
                  <a:schemeClr val="tx1"/>
                </a:solidFill>
                <a:effectLst/>
              </a:rPr>
              <a:t>and</a:t>
            </a:r>
            <a:r>
              <a:rPr lang="de-DE" sz="1400" dirty="0">
                <a:solidFill>
                  <a:schemeClr val="tx1"/>
                </a:solidFill>
                <a:effectLst/>
              </a:rPr>
              <a:t> </a:t>
            </a:r>
            <a:r>
              <a:rPr lang="de-DE" sz="1400" dirty="0" err="1">
                <a:solidFill>
                  <a:schemeClr val="tx1"/>
                </a:solidFill>
                <a:effectLst/>
              </a:rPr>
              <a:t>the</a:t>
            </a:r>
            <a:r>
              <a:rPr lang="de-DE" sz="1400" dirty="0">
                <a:solidFill>
                  <a:schemeClr val="tx1"/>
                </a:solidFill>
                <a:effectLst/>
              </a:rPr>
              <a:t> </a:t>
            </a:r>
            <a:r>
              <a:rPr lang="de-DE" sz="1400" dirty="0" err="1">
                <a:solidFill>
                  <a:schemeClr val="tx1"/>
                </a:solidFill>
                <a:effectLst/>
              </a:rPr>
              <a:t>long</a:t>
            </a:r>
            <a:r>
              <a:rPr lang="de-DE" sz="1400" dirty="0">
                <a:solidFill>
                  <a:schemeClr val="tx1"/>
                </a:solidFill>
                <a:effectLst/>
              </a:rPr>
              <a:t> </a:t>
            </a:r>
            <a:r>
              <a:rPr lang="de-DE" sz="1400" dirty="0" err="1">
                <a:solidFill>
                  <a:schemeClr val="tx1"/>
                </a:solidFill>
                <a:effectLst/>
              </a:rPr>
              <a:t>side</a:t>
            </a:r>
            <a:r>
              <a:rPr lang="de-DE" sz="1400" dirty="0">
                <a:solidFill>
                  <a:schemeClr val="tx1"/>
                </a:solidFill>
                <a:effectLst/>
              </a:rPr>
              <a:t> </a:t>
            </a:r>
            <a:r>
              <a:rPr lang="de-DE" sz="1400" dirty="0" err="1">
                <a:solidFill>
                  <a:schemeClr val="tx1"/>
                </a:solidFill>
                <a:effectLst/>
              </a:rPr>
              <a:t>of</a:t>
            </a:r>
            <a:r>
              <a:rPr lang="de-DE" sz="1400" dirty="0">
                <a:solidFill>
                  <a:schemeClr val="tx1"/>
                </a:solidFill>
                <a:effectLst/>
              </a:rPr>
              <a:t> </a:t>
            </a:r>
            <a:r>
              <a:rPr lang="de-DE" sz="1400" dirty="0" err="1">
                <a:solidFill>
                  <a:schemeClr val="tx1"/>
                </a:solidFill>
                <a:effectLst/>
              </a:rPr>
              <a:t>the</a:t>
            </a:r>
            <a:r>
              <a:rPr lang="de-DE" sz="1400" dirty="0">
                <a:solidFill>
                  <a:schemeClr val="tx1"/>
                </a:solidFill>
                <a:effectLst/>
              </a:rPr>
              <a:t> </a:t>
            </a:r>
            <a:r>
              <a:rPr lang="de-DE" sz="1400" dirty="0" err="1">
                <a:solidFill>
                  <a:schemeClr val="tx1"/>
                </a:solidFill>
                <a:effectLst/>
              </a:rPr>
              <a:t>pallet</a:t>
            </a:r>
            <a:r>
              <a:rPr lang="de-DE" sz="1400" dirty="0">
                <a:solidFill>
                  <a:schemeClr val="tx1"/>
                </a:solidFill>
                <a:effectLst/>
              </a:rPr>
              <a:t> </a:t>
            </a:r>
          </a:p>
          <a:p>
            <a:r>
              <a:rPr lang="de-DE" sz="1400" dirty="0">
                <a:solidFill>
                  <a:schemeClr val="tx1"/>
                </a:solidFill>
                <a:effectLst/>
              </a:rPr>
              <a:t>=&gt; </a:t>
            </a:r>
            <a:r>
              <a:rPr lang="de-DE" sz="1400" dirty="0" err="1">
                <a:solidFill>
                  <a:schemeClr val="tx1"/>
                </a:solidFill>
                <a:effectLst/>
              </a:rPr>
              <a:t>it‘s</a:t>
            </a:r>
            <a:r>
              <a:rPr lang="de-DE" sz="1400" dirty="0">
                <a:solidFill>
                  <a:schemeClr val="tx1"/>
                </a:solidFill>
                <a:effectLst/>
              </a:rPr>
              <a:t> </a:t>
            </a:r>
            <a:r>
              <a:rPr lang="de-DE" sz="1400" dirty="0" err="1">
                <a:solidFill>
                  <a:schemeClr val="tx1"/>
                </a:solidFill>
                <a:effectLst/>
              </a:rPr>
              <a:t>stable</a:t>
            </a:r>
            <a:endParaRPr lang="de-DE" sz="1400" dirty="0">
              <a:solidFill>
                <a:schemeClr val="tx1"/>
              </a:solidFill>
              <a:effectLst/>
            </a:endParaRPr>
          </a:p>
        </p:txBody>
      </p:sp>
    </p:spTree>
    <p:extLst>
      <p:ext uri="{BB962C8B-B14F-4D97-AF65-F5344CB8AC3E}">
        <p14:creationId xmlns:p14="http://schemas.microsoft.com/office/powerpoint/2010/main" val="4177770721"/>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532963" y="308123"/>
            <a:ext cx="7100049" cy="821430"/>
          </a:xfrm>
        </p:spPr>
        <p:txBody>
          <a:bodyPr>
            <a:normAutofit fontScale="90000"/>
          </a:bodyPr>
          <a:lstStyle/>
          <a:p>
            <a:r>
              <a:rPr lang="de-DE" dirty="0" err="1"/>
              <a:t>One</a:t>
            </a:r>
            <a:r>
              <a:rPr lang="de-DE" dirty="0"/>
              <a:t> </a:t>
            </a:r>
            <a:r>
              <a:rPr lang="de-DE" dirty="0" err="1"/>
              <a:t>way</a:t>
            </a:r>
            <a:r>
              <a:rPr lang="de-DE" dirty="0"/>
              <a:t> </a:t>
            </a:r>
            <a:r>
              <a:rPr lang="de-DE" dirty="0" err="1"/>
              <a:t>pallet</a:t>
            </a:r>
            <a:r>
              <a:rPr lang="de-DE" dirty="0"/>
              <a:t>  (Industrial </a:t>
            </a:r>
            <a:r>
              <a:rPr lang="de-DE" dirty="0" err="1"/>
              <a:t>size</a:t>
            </a:r>
            <a:r>
              <a:rPr lang="de-DE" dirty="0"/>
              <a:t>) 1.00m * 1.20m</a:t>
            </a:r>
            <a:endParaRPr lang="en-US" dirty="0"/>
          </a:p>
        </p:txBody>
      </p:sp>
      <p:pic>
        <p:nvPicPr>
          <p:cNvPr id="6" name="Picture 2" descr="C:\Users\celsberg\Desktop\grüner hak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732"/>
            <a:ext cx="1244499" cy="12444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ffischl\Pictures\2012-03-14 Palettenbilder\Palettenbilder 011.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133604" y="1203767"/>
            <a:ext cx="4930585" cy="1922478"/>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1057837" y="3282246"/>
            <a:ext cx="7082118" cy="940461"/>
          </a:xfrm>
          <a:prstGeom prst="rect">
            <a:avLst/>
          </a:prstGeom>
          <a:noFill/>
        </p:spPr>
        <p:txBody>
          <a:bodyPr wrap="square" lIns="77925" tIns="38963" rIns="77925" bIns="38963" rtlCol="0">
            <a:spAutoFit/>
          </a:bodyPr>
          <a:lstStyle/>
          <a:p>
            <a:r>
              <a:rPr lang="de-DE" sz="1400" dirty="0" err="1">
                <a:solidFill>
                  <a:schemeClr val="tx1"/>
                </a:solidFill>
                <a:effectLst/>
              </a:rPr>
              <a:t>Important</a:t>
            </a:r>
            <a:r>
              <a:rPr lang="de-DE" sz="1400" dirty="0">
                <a:solidFill>
                  <a:schemeClr val="tx1"/>
                </a:solidFill>
                <a:effectLst/>
              </a:rPr>
              <a:t>:</a:t>
            </a:r>
          </a:p>
          <a:p>
            <a:r>
              <a:rPr lang="de-DE" sz="1400" dirty="0">
                <a:solidFill>
                  <a:schemeClr val="tx1"/>
                </a:solidFill>
                <a:effectLst/>
              </a:rPr>
              <a:t>The </a:t>
            </a:r>
            <a:r>
              <a:rPr lang="de-DE" sz="1400" dirty="0" err="1">
                <a:solidFill>
                  <a:schemeClr val="tx1"/>
                </a:solidFill>
                <a:effectLst/>
              </a:rPr>
              <a:t>pallet</a:t>
            </a:r>
            <a:r>
              <a:rPr lang="de-DE" sz="1400" dirty="0">
                <a:solidFill>
                  <a:schemeClr val="tx1"/>
                </a:solidFill>
                <a:effectLst/>
              </a:rPr>
              <a:t> must </a:t>
            </a:r>
            <a:r>
              <a:rPr lang="de-DE" sz="1400" dirty="0" err="1">
                <a:solidFill>
                  <a:schemeClr val="tx1"/>
                </a:solidFill>
                <a:effectLst/>
              </a:rPr>
              <a:t>always</a:t>
            </a:r>
            <a:r>
              <a:rPr lang="de-DE" sz="1400" dirty="0">
                <a:solidFill>
                  <a:schemeClr val="tx1"/>
                </a:solidFill>
                <a:effectLst/>
              </a:rPr>
              <a:t> </a:t>
            </a:r>
            <a:r>
              <a:rPr lang="de-DE" sz="1400" dirty="0" err="1">
                <a:solidFill>
                  <a:schemeClr val="tx1"/>
                </a:solidFill>
                <a:effectLst/>
              </a:rPr>
              <a:t>have</a:t>
            </a:r>
            <a:r>
              <a:rPr lang="de-DE" sz="1400" dirty="0">
                <a:solidFill>
                  <a:schemeClr val="tx1"/>
                </a:solidFill>
                <a:effectLst/>
              </a:rPr>
              <a:t> a </a:t>
            </a:r>
            <a:r>
              <a:rPr lang="de-DE" sz="1400" dirty="0" err="1">
                <a:solidFill>
                  <a:schemeClr val="tx1"/>
                </a:solidFill>
                <a:effectLst/>
              </a:rPr>
              <a:t>bottom</a:t>
            </a:r>
            <a:r>
              <a:rPr lang="de-DE" sz="1400" dirty="0">
                <a:solidFill>
                  <a:schemeClr val="tx1"/>
                </a:solidFill>
                <a:effectLst/>
              </a:rPr>
              <a:t> </a:t>
            </a:r>
            <a:r>
              <a:rPr lang="de-DE" sz="1400" dirty="0" err="1">
                <a:solidFill>
                  <a:schemeClr val="tx1"/>
                </a:solidFill>
                <a:effectLst/>
              </a:rPr>
              <a:t>runner</a:t>
            </a:r>
            <a:r>
              <a:rPr lang="de-DE" sz="1400" dirty="0">
                <a:solidFill>
                  <a:schemeClr val="tx1"/>
                </a:solidFill>
                <a:effectLst/>
              </a:rPr>
              <a:t> on </a:t>
            </a:r>
            <a:r>
              <a:rPr lang="de-DE" sz="1400" dirty="0" err="1">
                <a:solidFill>
                  <a:schemeClr val="tx1"/>
                </a:solidFill>
                <a:effectLst/>
              </a:rPr>
              <a:t>the</a:t>
            </a:r>
            <a:r>
              <a:rPr lang="de-DE" sz="1400" dirty="0">
                <a:solidFill>
                  <a:schemeClr val="tx1"/>
                </a:solidFill>
                <a:effectLst/>
              </a:rPr>
              <a:t> </a:t>
            </a:r>
            <a:r>
              <a:rPr lang="de-DE" sz="1400" dirty="0" err="1">
                <a:solidFill>
                  <a:schemeClr val="tx1"/>
                </a:solidFill>
                <a:effectLst/>
              </a:rPr>
              <a:t>long</a:t>
            </a:r>
            <a:r>
              <a:rPr lang="de-DE" sz="1400" dirty="0">
                <a:solidFill>
                  <a:schemeClr val="tx1"/>
                </a:solidFill>
                <a:effectLst/>
              </a:rPr>
              <a:t> </a:t>
            </a:r>
            <a:r>
              <a:rPr lang="de-DE" sz="1400" dirty="0" err="1">
                <a:solidFill>
                  <a:schemeClr val="tx1"/>
                </a:solidFill>
                <a:effectLst/>
              </a:rPr>
              <a:t>side</a:t>
            </a:r>
            <a:r>
              <a:rPr lang="de-DE" sz="1400" dirty="0">
                <a:solidFill>
                  <a:schemeClr val="tx1"/>
                </a:solidFill>
                <a:effectLst/>
              </a:rPr>
              <a:t> (1.20m)</a:t>
            </a:r>
          </a:p>
          <a:p>
            <a:endParaRPr lang="de-DE" sz="1400" dirty="0">
              <a:solidFill>
                <a:schemeClr val="tx1"/>
              </a:solidFill>
              <a:effectLst/>
            </a:endParaRPr>
          </a:p>
          <a:p>
            <a:r>
              <a:rPr lang="de-DE" sz="1400" dirty="0" err="1">
                <a:solidFill>
                  <a:schemeClr val="tx1"/>
                </a:solidFill>
                <a:effectLst/>
              </a:rPr>
              <a:t>If</a:t>
            </a:r>
            <a:r>
              <a:rPr lang="de-DE" sz="1400" dirty="0">
                <a:solidFill>
                  <a:schemeClr val="tx1"/>
                </a:solidFill>
                <a:effectLst/>
              </a:rPr>
              <a:t> </a:t>
            </a:r>
            <a:r>
              <a:rPr lang="de-DE" sz="1400" dirty="0" err="1">
                <a:solidFill>
                  <a:schemeClr val="tx1"/>
                </a:solidFill>
                <a:effectLst/>
              </a:rPr>
              <a:t>the</a:t>
            </a:r>
            <a:r>
              <a:rPr lang="de-DE" sz="1400" dirty="0">
                <a:solidFill>
                  <a:schemeClr val="tx1"/>
                </a:solidFill>
                <a:effectLst/>
              </a:rPr>
              <a:t> </a:t>
            </a:r>
            <a:r>
              <a:rPr lang="de-DE" sz="1400" dirty="0" err="1">
                <a:solidFill>
                  <a:schemeClr val="tx1"/>
                </a:solidFill>
                <a:effectLst/>
              </a:rPr>
              <a:t>bottom</a:t>
            </a:r>
            <a:r>
              <a:rPr lang="de-DE" sz="1400" dirty="0">
                <a:solidFill>
                  <a:schemeClr val="tx1"/>
                </a:solidFill>
                <a:effectLst/>
              </a:rPr>
              <a:t> </a:t>
            </a:r>
            <a:r>
              <a:rPr lang="de-DE" sz="1400" dirty="0" err="1">
                <a:solidFill>
                  <a:schemeClr val="tx1"/>
                </a:solidFill>
                <a:effectLst/>
              </a:rPr>
              <a:t>runner</a:t>
            </a:r>
            <a:r>
              <a:rPr lang="de-DE" sz="1400" dirty="0">
                <a:solidFill>
                  <a:schemeClr val="tx1"/>
                </a:solidFill>
                <a:effectLst/>
              </a:rPr>
              <a:t> </a:t>
            </a:r>
            <a:r>
              <a:rPr lang="de-DE" sz="1400" dirty="0" err="1">
                <a:solidFill>
                  <a:schemeClr val="tx1"/>
                </a:solidFill>
                <a:effectLst/>
              </a:rPr>
              <a:t>is</a:t>
            </a:r>
            <a:r>
              <a:rPr lang="de-DE" sz="1400" dirty="0">
                <a:solidFill>
                  <a:schemeClr val="tx1"/>
                </a:solidFill>
                <a:effectLst/>
              </a:rPr>
              <a:t> </a:t>
            </a:r>
            <a:r>
              <a:rPr lang="de-DE" sz="1400" dirty="0" err="1">
                <a:solidFill>
                  <a:schemeClr val="tx1"/>
                </a:solidFill>
                <a:effectLst/>
              </a:rPr>
              <a:t>only</a:t>
            </a:r>
            <a:r>
              <a:rPr lang="de-DE" sz="1400" dirty="0">
                <a:solidFill>
                  <a:schemeClr val="tx1"/>
                </a:solidFill>
                <a:effectLst/>
              </a:rPr>
              <a:t> on </a:t>
            </a:r>
            <a:r>
              <a:rPr lang="de-DE" sz="1400" dirty="0" err="1">
                <a:solidFill>
                  <a:schemeClr val="tx1"/>
                </a:solidFill>
                <a:effectLst/>
              </a:rPr>
              <a:t>the</a:t>
            </a:r>
            <a:r>
              <a:rPr lang="de-DE" sz="1400" dirty="0">
                <a:solidFill>
                  <a:schemeClr val="tx1"/>
                </a:solidFill>
                <a:effectLst/>
              </a:rPr>
              <a:t> </a:t>
            </a:r>
            <a:r>
              <a:rPr lang="de-DE" sz="1400" dirty="0" err="1">
                <a:solidFill>
                  <a:schemeClr val="tx1"/>
                </a:solidFill>
                <a:effectLst/>
              </a:rPr>
              <a:t>short</a:t>
            </a:r>
            <a:r>
              <a:rPr lang="de-DE" sz="1400" dirty="0">
                <a:solidFill>
                  <a:schemeClr val="tx1"/>
                </a:solidFill>
                <a:effectLst/>
              </a:rPr>
              <a:t> </a:t>
            </a:r>
            <a:r>
              <a:rPr lang="de-DE" sz="1400" dirty="0" err="1">
                <a:solidFill>
                  <a:schemeClr val="tx1"/>
                </a:solidFill>
                <a:effectLst/>
              </a:rPr>
              <a:t>side</a:t>
            </a:r>
            <a:r>
              <a:rPr lang="de-DE" sz="1400" dirty="0">
                <a:solidFill>
                  <a:schemeClr val="tx1"/>
                </a:solidFill>
                <a:effectLst/>
              </a:rPr>
              <a:t> (1.00m) </a:t>
            </a:r>
            <a:r>
              <a:rPr lang="de-DE" sz="1400" dirty="0" err="1">
                <a:solidFill>
                  <a:schemeClr val="tx1"/>
                </a:solidFill>
                <a:effectLst/>
              </a:rPr>
              <a:t>it</a:t>
            </a:r>
            <a:r>
              <a:rPr lang="de-DE" sz="1400" dirty="0">
                <a:solidFill>
                  <a:schemeClr val="tx1"/>
                </a:solidFill>
                <a:effectLst/>
              </a:rPr>
              <a:t> </a:t>
            </a:r>
            <a:r>
              <a:rPr lang="de-DE" sz="1400" dirty="0" err="1">
                <a:solidFill>
                  <a:schemeClr val="tx1"/>
                </a:solidFill>
                <a:effectLst/>
              </a:rPr>
              <a:t>is</a:t>
            </a:r>
            <a:r>
              <a:rPr lang="de-DE" sz="1400" dirty="0">
                <a:solidFill>
                  <a:schemeClr val="tx1"/>
                </a:solidFill>
                <a:effectLst/>
              </a:rPr>
              <a:t> a </a:t>
            </a:r>
            <a:r>
              <a:rPr lang="de-DE" sz="1400" dirty="0" err="1">
                <a:solidFill>
                  <a:schemeClr val="tx1"/>
                </a:solidFill>
                <a:effectLst/>
              </a:rPr>
              <a:t>wrong</a:t>
            </a:r>
            <a:r>
              <a:rPr lang="de-DE" sz="1400" dirty="0">
                <a:solidFill>
                  <a:schemeClr val="tx1"/>
                </a:solidFill>
                <a:effectLst/>
              </a:rPr>
              <a:t> </a:t>
            </a:r>
            <a:r>
              <a:rPr lang="de-DE" sz="1400" dirty="0" err="1">
                <a:solidFill>
                  <a:schemeClr val="tx1"/>
                </a:solidFill>
                <a:effectLst/>
              </a:rPr>
              <a:t>pallet</a:t>
            </a:r>
            <a:r>
              <a:rPr lang="de-DE" sz="1400" dirty="0">
                <a:solidFill>
                  <a:schemeClr val="tx1"/>
                </a:solidFill>
                <a:effectLst/>
              </a:rPr>
              <a:t> type</a:t>
            </a:r>
          </a:p>
        </p:txBody>
      </p:sp>
    </p:spTree>
    <p:extLst>
      <p:ext uri="{BB962C8B-B14F-4D97-AF65-F5344CB8AC3E}">
        <p14:creationId xmlns:p14="http://schemas.microsoft.com/office/powerpoint/2010/main" val="4132015366"/>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532963" y="170802"/>
            <a:ext cx="7100049" cy="821430"/>
          </a:xfrm>
        </p:spPr>
        <p:txBody>
          <a:bodyPr>
            <a:normAutofit/>
          </a:bodyPr>
          <a:lstStyle/>
          <a:p>
            <a:r>
              <a:rPr lang="de-DE" dirty="0" err="1"/>
              <a:t>Plastic</a:t>
            </a:r>
            <a:r>
              <a:rPr lang="de-DE" dirty="0"/>
              <a:t> </a:t>
            </a:r>
            <a:r>
              <a:rPr lang="de-DE" dirty="0" err="1"/>
              <a:t>pallet</a:t>
            </a:r>
            <a:r>
              <a:rPr lang="de-DE" dirty="0"/>
              <a:t> (</a:t>
            </a:r>
            <a:r>
              <a:rPr lang="de-DE" dirty="0" err="1"/>
              <a:t>industrial</a:t>
            </a:r>
            <a:r>
              <a:rPr lang="de-DE" dirty="0"/>
              <a:t> </a:t>
            </a:r>
            <a:r>
              <a:rPr lang="de-DE" dirty="0" err="1"/>
              <a:t>size</a:t>
            </a:r>
            <a:r>
              <a:rPr lang="de-DE" dirty="0"/>
              <a:t> 1.00m * 1.20m)</a:t>
            </a:r>
            <a:endParaRPr lang="en-US" dirty="0"/>
          </a:p>
        </p:txBody>
      </p:sp>
      <p:pic>
        <p:nvPicPr>
          <p:cNvPr id="6" name="Picture 2" descr="C:\Users\celsberg\Desktop\grüner hak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732"/>
            <a:ext cx="1244499" cy="12444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ffischl\Pictures\2012-03-14 Palettenbilder\Palettenbilder 012.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46855" y="1078260"/>
            <a:ext cx="4757357" cy="20511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1766889" y="3414002"/>
            <a:ext cx="5749661" cy="1125127"/>
          </a:xfrm>
          <a:prstGeom prst="rect">
            <a:avLst/>
          </a:prstGeom>
          <a:noFill/>
        </p:spPr>
        <p:txBody>
          <a:bodyPr wrap="square" lIns="77925" tIns="38963" rIns="77925" bIns="38963" rtlCol="0">
            <a:spAutoFit/>
          </a:bodyPr>
          <a:lstStyle/>
          <a:p>
            <a:r>
              <a:rPr lang="de-DE" sz="1400" dirty="0" err="1">
                <a:solidFill>
                  <a:schemeClr val="tx1"/>
                </a:solidFill>
                <a:effectLst/>
              </a:rPr>
              <a:t>Only</a:t>
            </a:r>
            <a:r>
              <a:rPr lang="de-DE" sz="1400" dirty="0">
                <a:solidFill>
                  <a:schemeClr val="tx1"/>
                </a:solidFill>
                <a:effectLst/>
              </a:rPr>
              <a:t> </a:t>
            </a:r>
            <a:r>
              <a:rPr lang="de-DE" sz="1400" dirty="0" err="1">
                <a:solidFill>
                  <a:schemeClr val="tx1"/>
                </a:solidFill>
                <a:effectLst/>
              </a:rPr>
              <a:t>this</a:t>
            </a:r>
            <a:r>
              <a:rPr lang="de-DE" sz="1400" dirty="0">
                <a:solidFill>
                  <a:schemeClr val="tx1"/>
                </a:solidFill>
                <a:effectLst/>
              </a:rPr>
              <a:t> </a:t>
            </a:r>
            <a:r>
              <a:rPr lang="de-DE" sz="1400" dirty="0" err="1">
                <a:solidFill>
                  <a:schemeClr val="tx1"/>
                </a:solidFill>
                <a:effectLst/>
              </a:rPr>
              <a:t>construction</a:t>
            </a:r>
            <a:r>
              <a:rPr lang="de-DE" sz="1400" dirty="0">
                <a:solidFill>
                  <a:schemeClr val="tx1"/>
                </a:solidFill>
                <a:effectLst/>
              </a:rPr>
              <a:t> </a:t>
            </a:r>
            <a:r>
              <a:rPr lang="de-DE" sz="1400" dirty="0" err="1">
                <a:solidFill>
                  <a:schemeClr val="tx1"/>
                </a:solidFill>
                <a:effectLst/>
              </a:rPr>
              <a:t>of</a:t>
            </a:r>
            <a:r>
              <a:rPr lang="de-DE" sz="1400" dirty="0">
                <a:solidFill>
                  <a:schemeClr val="tx1"/>
                </a:solidFill>
                <a:effectLst/>
              </a:rPr>
              <a:t> a </a:t>
            </a:r>
            <a:r>
              <a:rPr lang="de-DE" sz="1400" dirty="0" err="1">
                <a:solidFill>
                  <a:schemeClr val="tx1"/>
                </a:solidFill>
                <a:effectLst/>
              </a:rPr>
              <a:t>plastic</a:t>
            </a:r>
            <a:r>
              <a:rPr lang="de-DE" sz="1400" dirty="0">
                <a:solidFill>
                  <a:schemeClr val="tx1"/>
                </a:solidFill>
                <a:effectLst/>
              </a:rPr>
              <a:t> </a:t>
            </a:r>
            <a:r>
              <a:rPr lang="de-DE" sz="1400" dirty="0" err="1">
                <a:solidFill>
                  <a:schemeClr val="tx1"/>
                </a:solidFill>
                <a:effectLst/>
              </a:rPr>
              <a:t>pallet</a:t>
            </a:r>
            <a:r>
              <a:rPr lang="de-DE" sz="1400" dirty="0">
                <a:solidFill>
                  <a:schemeClr val="tx1"/>
                </a:solidFill>
                <a:effectLst/>
              </a:rPr>
              <a:t> </a:t>
            </a:r>
            <a:r>
              <a:rPr lang="de-DE" sz="1400" dirty="0" err="1">
                <a:solidFill>
                  <a:schemeClr val="tx1"/>
                </a:solidFill>
                <a:effectLst/>
              </a:rPr>
              <a:t>is</a:t>
            </a:r>
            <a:r>
              <a:rPr lang="de-DE" sz="1400" dirty="0">
                <a:solidFill>
                  <a:schemeClr val="tx1"/>
                </a:solidFill>
                <a:effectLst/>
              </a:rPr>
              <a:t> </a:t>
            </a:r>
            <a:r>
              <a:rPr lang="de-DE" sz="1400" dirty="0" err="1">
                <a:solidFill>
                  <a:schemeClr val="tx1"/>
                </a:solidFill>
                <a:effectLst/>
              </a:rPr>
              <a:t>allowed</a:t>
            </a:r>
            <a:r>
              <a:rPr lang="de-DE" sz="1400" dirty="0">
                <a:solidFill>
                  <a:schemeClr val="tx1"/>
                </a:solidFill>
                <a:effectLst/>
              </a:rPr>
              <a:t>.</a:t>
            </a:r>
          </a:p>
          <a:p>
            <a:r>
              <a:rPr lang="de-DE" sz="1400" dirty="0" err="1">
                <a:solidFill>
                  <a:schemeClr val="tx1"/>
                </a:solidFill>
                <a:effectLst/>
              </a:rPr>
              <a:t>Bottom</a:t>
            </a:r>
            <a:r>
              <a:rPr lang="de-DE" sz="1400" dirty="0">
                <a:solidFill>
                  <a:schemeClr val="tx1"/>
                </a:solidFill>
                <a:effectLst/>
              </a:rPr>
              <a:t> </a:t>
            </a:r>
            <a:r>
              <a:rPr lang="de-DE" sz="1400" dirty="0" err="1">
                <a:solidFill>
                  <a:schemeClr val="tx1"/>
                </a:solidFill>
                <a:effectLst/>
              </a:rPr>
              <a:t>runner</a:t>
            </a:r>
            <a:r>
              <a:rPr lang="de-DE" sz="1400" dirty="0">
                <a:solidFill>
                  <a:schemeClr val="tx1"/>
                </a:solidFill>
                <a:effectLst/>
              </a:rPr>
              <a:t> </a:t>
            </a:r>
            <a:r>
              <a:rPr lang="de-DE" sz="1400" dirty="0" err="1">
                <a:solidFill>
                  <a:schemeClr val="tx1"/>
                </a:solidFill>
                <a:effectLst/>
              </a:rPr>
              <a:t>around</a:t>
            </a:r>
            <a:r>
              <a:rPr lang="de-DE" sz="1400" dirty="0">
                <a:solidFill>
                  <a:schemeClr val="tx1"/>
                </a:solidFill>
                <a:effectLst/>
              </a:rPr>
              <a:t> </a:t>
            </a:r>
            <a:r>
              <a:rPr lang="de-DE" sz="1400" dirty="0" err="1">
                <a:solidFill>
                  <a:schemeClr val="tx1"/>
                </a:solidFill>
                <a:effectLst/>
              </a:rPr>
              <a:t>the</a:t>
            </a:r>
            <a:r>
              <a:rPr lang="de-DE" sz="1400" dirty="0">
                <a:solidFill>
                  <a:schemeClr val="tx1"/>
                </a:solidFill>
                <a:effectLst/>
              </a:rPr>
              <a:t> </a:t>
            </a:r>
            <a:r>
              <a:rPr lang="de-DE" sz="1400" dirty="0" err="1">
                <a:solidFill>
                  <a:schemeClr val="tx1"/>
                </a:solidFill>
                <a:effectLst/>
              </a:rPr>
              <a:t>whole</a:t>
            </a:r>
            <a:r>
              <a:rPr lang="de-DE" sz="1400" dirty="0">
                <a:solidFill>
                  <a:schemeClr val="tx1"/>
                </a:solidFill>
                <a:effectLst/>
              </a:rPr>
              <a:t> </a:t>
            </a:r>
            <a:r>
              <a:rPr lang="de-DE" sz="1400" dirty="0" err="1">
                <a:solidFill>
                  <a:schemeClr val="tx1"/>
                </a:solidFill>
                <a:effectLst/>
              </a:rPr>
              <a:t>pallet</a:t>
            </a:r>
            <a:r>
              <a:rPr lang="de-DE" sz="1400" dirty="0">
                <a:solidFill>
                  <a:schemeClr val="tx1"/>
                </a:solidFill>
                <a:effectLst/>
              </a:rPr>
              <a:t>. </a:t>
            </a:r>
            <a:r>
              <a:rPr lang="de-DE" sz="1400" dirty="0" err="1">
                <a:solidFill>
                  <a:schemeClr val="tx1"/>
                </a:solidFill>
                <a:effectLst/>
              </a:rPr>
              <a:t>Bottom</a:t>
            </a:r>
            <a:r>
              <a:rPr lang="de-DE" sz="1400" dirty="0">
                <a:solidFill>
                  <a:schemeClr val="tx1"/>
                </a:solidFill>
                <a:effectLst/>
              </a:rPr>
              <a:t> </a:t>
            </a:r>
            <a:r>
              <a:rPr lang="de-DE" sz="1400" dirty="0" err="1">
                <a:solidFill>
                  <a:schemeClr val="tx1"/>
                </a:solidFill>
                <a:effectLst/>
              </a:rPr>
              <a:t>runner</a:t>
            </a:r>
            <a:r>
              <a:rPr lang="de-DE" sz="1400" dirty="0">
                <a:solidFill>
                  <a:schemeClr val="tx1"/>
                </a:solidFill>
                <a:effectLst/>
              </a:rPr>
              <a:t> must </a:t>
            </a:r>
            <a:r>
              <a:rPr lang="de-DE" sz="1400" dirty="0" err="1">
                <a:solidFill>
                  <a:schemeClr val="tx1"/>
                </a:solidFill>
                <a:effectLst/>
              </a:rPr>
              <a:t>be</a:t>
            </a:r>
            <a:r>
              <a:rPr lang="de-DE" sz="1400" dirty="0">
                <a:solidFill>
                  <a:schemeClr val="tx1"/>
                </a:solidFill>
                <a:effectLst/>
              </a:rPr>
              <a:t> </a:t>
            </a:r>
            <a:r>
              <a:rPr lang="de-DE" sz="1400" dirty="0" err="1">
                <a:solidFill>
                  <a:schemeClr val="tx1"/>
                </a:solidFill>
                <a:effectLst/>
              </a:rPr>
              <a:t>connected</a:t>
            </a:r>
            <a:r>
              <a:rPr lang="de-DE" sz="1400" dirty="0">
                <a:solidFill>
                  <a:schemeClr val="tx1"/>
                </a:solidFill>
                <a:effectLst/>
              </a:rPr>
              <a:t> </a:t>
            </a:r>
            <a:r>
              <a:rPr lang="de-DE" sz="1400" dirty="0" err="1">
                <a:solidFill>
                  <a:schemeClr val="tx1"/>
                </a:solidFill>
                <a:effectLst/>
              </a:rPr>
              <a:t>with</a:t>
            </a:r>
            <a:r>
              <a:rPr lang="de-DE" sz="1400" dirty="0">
                <a:solidFill>
                  <a:schemeClr val="tx1"/>
                </a:solidFill>
                <a:effectLst/>
              </a:rPr>
              <a:t> </a:t>
            </a:r>
            <a:r>
              <a:rPr lang="de-DE" sz="1400" dirty="0" err="1">
                <a:solidFill>
                  <a:schemeClr val="tx1"/>
                </a:solidFill>
                <a:effectLst/>
              </a:rPr>
              <a:t>every</a:t>
            </a:r>
            <a:r>
              <a:rPr lang="de-DE" sz="1400" dirty="0">
                <a:solidFill>
                  <a:schemeClr val="tx1"/>
                </a:solidFill>
                <a:effectLst/>
              </a:rPr>
              <a:t> block =&gt; </a:t>
            </a:r>
            <a:r>
              <a:rPr lang="de-DE" sz="1400" dirty="0" err="1">
                <a:solidFill>
                  <a:schemeClr val="tx1"/>
                </a:solidFill>
                <a:effectLst/>
              </a:rPr>
              <a:t>stability</a:t>
            </a:r>
            <a:endParaRPr lang="de-DE" sz="1400" dirty="0">
              <a:solidFill>
                <a:schemeClr val="tx1"/>
              </a:solidFill>
              <a:effectLst/>
            </a:endParaRPr>
          </a:p>
          <a:p>
            <a:endParaRPr lang="de-DE" sz="1600" dirty="0">
              <a:solidFill>
                <a:schemeClr val="tx1"/>
              </a:solidFill>
              <a:effectLst/>
            </a:endParaRPr>
          </a:p>
          <a:p>
            <a:r>
              <a:rPr lang="de-DE" sz="900" dirty="0">
                <a:solidFill>
                  <a:schemeClr val="tx1"/>
                </a:solidFill>
                <a:effectLst/>
              </a:rPr>
              <a:t>(</a:t>
            </a:r>
            <a:r>
              <a:rPr lang="de-DE" sz="1000" dirty="0">
                <a:solidFill>
                  <a:schemeClr val="tx1"/>
                </a:solidFill>
                <a:effectLst/>
              </a:rPr>
              <a:t>not </a:t>
            </a:r>
            <a:r>
              <a:rPr lang="de-DE" sz="1000" dirty="0" err="1">
                <a:solidFill>
                  <a:schemeClr val="tx1"/>
                </a:solidFill>
                <a:effectLst/>
              </a:rPr>
              <a:t>allowed</a:t>
            </a:r>
            <a:r>
              <a:rPr lang="de-DE" sz="1000" dirty="0">
                <a:solidFill>
                  <a:schemeClr val="tx1"/>
                </a:solidFill>
                <a:effectLst/>
              </a:rPr>
              <a:t> </a:t>
            </a:r>
            <a:r>
              <a:rPr lang="de-DE" sz="1000" dirty="0" err="1">
                <a:solidFill>
                  <a:schemeClr val="tx1"/>
                </a:solidFill>
                <a:effectLst/>
              </a:rPr>
              <a:t>versions</a:t>
            </a:r>
            <a:r>
              <a:rPr lang="de-DE" sz="1000" dirty="0">
                <a:solidFill>
                  <a:schemeClr val="tx1"/>
                </a:solidFill>
                <a:effectLst/>
              </a:rPr>
              <a:t> </a:t>
            </a:r>
            <a:r>
              <a:rPr lang="de-DE" sz="1000" dirty="0" err="1">
                <a:solidFill>
                  <a:schemeClr val="tx1"/>
                </a:solidFill>
                <a:effectLst/>
              </a:rPr>
              <a:t>of</a:t>
            </a:r>
            <a:r>
              <a:rPr lang="de-DE" sz="1000" dirty="0">
                <a:solidFill>
                  <a:schemeClr val="tx1"/>
                </a:solidFill>
                <a:effectLst/>
              </a:rPr>
              <a:t> </a:t>
            </a:r>
            <a:r>
              <a:rPr lang="de-DE" sz="1000" dirty="0" err="1">
                <a:solidFill>
                  <a:schemeClr val="tx1"/>
                </a:solidFill>
                <a:effectLst/>
              </a:rPr>
              <a:t>plastic</a:t>
            </a:r>
            <a:r>
              <a:rPr lang="de-DE" sz="1000" dirty="0">
                <a:solidFill>
                  <a:schemeClr val="tx1"/>
                </a:solidFill>
                <a:effectLst/>
              </a:rPr>
              <a:t> </a:t>
            </a:r>
            <a:r>
              <a:rPr lang="de-DE" sz="1000" dirty="0" err="1">
                <a:solidFill>
                  <a:schemeClr val="tx1"/>
                </a:solidFill>
                <a:effectLst/>
              </a:rPr>
              <a:t>pallets</a:t>
            </a:r>
            <a:r>
              <a:rPr lang="de-DE" sz="1000" dirty="0">
                <a:solidFill>
                  <a:schemeClr val="tx1"/>
                </a:solidFill>
                <a:effectLst/>
              </a:rPr>
              <a:t> </a:t>
            </a:r>
            <a:r>
              <a:rPr lang="de-DE" sz="1000" dirty="0" err="1">
                <a:solidFill>
                  <a:schemeClr val="tx1"/>
                </a:solidFill>
                <a:effectLst/>
              </a:rPr>
              <a:t>see</a:t>
            </a:r>
            <a:r>
              <a:rPr lang="de-DE" sz="1000" dirty="0">
                <a:solidFill>
                  <a:schemeClr val="tx1"/>
                </a:solidFill>
                <a:effectLst/>
              </a:rPr>
              <a:t> </a:t>
            </a:r>
            <a:r>
              <a:rPr lang="de-DE" sz="1000" dirty="0" err="1">
                <a:solidFill>
                  <a:schemeClr val="tx1"/>
                </a:solidFill>
                <a:effectLst/>
              </a:rPr>
              <a:t>next</a:t>
            </a:r>
            <a:r>
              <a:rPr lang="de-DE" sz="1000" dirty="0">
                <a:solidFill>
                  <a:schemeClr val="tx1"/>
                </a:solidFill>
                <a:effectLst/>
              </a:rPr>
              <a:t> </a:t>
            </a:r>
            <a:r>
              <a:rPr lang="de-DE" sz="1000" dirty="0" err="1">
                <a:solidFill>
                  <a:schemeClr val="tx1"/>
                </a:solidFill>
                <a:effectLst/>
              </a:rPr>
              <a:t>slide</a:t>
            </a:r>
            <a:r>
              <a:rPr lang="de-DE" sz="1000" dirty="0">
                <a:solidFill>
                  <a:schemeClr val="tx1"/>
                </a:solidFill>
                <a:effectLst/>
              </a:rPr>
              <a:t>)</a:t>
            </a:r>
          </a:p>
        </p:txBody>
      </p:sp>
    </p:spTree>
    <p:extLst>
      <p:ext uri="{BB962C8B-B14F-4D97-AF65-F5344CB8AC3E}">
        <p14:creationId xmlns:p14="http://schemas.microsoft.com/office/powerpoint/2010/main" val="1141698941"/>
      </p:ext>
    </p:extLst>
  </p:cSld>
  <p:clrMapOvr>
    <a:masterClrMapping/>
  </p:clrMapOvr>
  <p:transition>
    <p:wipe dir="r"/>
  </p:transition>
</p:sld>
</file>

<file path=ppt/theme/theme1.xml><?xml version="1.0" encoding="utf-8"?>
<a:theme xmlns:a="http://schemas.openxmlformats.org/drawingml/2006/main" name="im2007_na">
  <a:themeElements>
    <a:clrScheme name="New Logo">
      <a:dk1>
        <a:srgbClr val="000000"/>
      </a:dk1>
      <a:lt1>
        <a:srgbClr val="FFFFFF"/>
      </a:lt1>
      <a:dk2>
        <a:srgbClr val="6E6E6E"/>
      </a:dk2>
      <a:lt2>
        <a:srgbClr val="D8D8D8"/>
      </a:lt2>
      <a:accent1>
        <a:srgbClr val="0077D4"/>
      </a:accent1>
      <a:accent2>
        <a:srgbClr val="79C6FF"/>
      </a:accent2>
      <a:accent3>
        <a:srgbClr val="828282"/>
      </a:accent3>
      <a:accent4>
        <a:srgbClr val="C00000"/>
      </a:accent4>
      <a:accent5>
        <a:srgbClr val="004376"/>
      </a:accent5>
      <a:accent6>
        <a:srgbClr val="001626"/>
      </a:accent6>
      <a:hlink>
        <a:srgbClr val="0077D4"/>
      </a:hlink>
      <a:folHlink>
        <a:srgbClr val="0077D4"/>
      </a:folHlink>
    </a:clrScheme>
    <a:fontScheme name="IM2007_na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000" b="0" i="0" u="none" strike="noStrike" cap="none" normalizeH="0" baseline="0" dirty="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DE000"/>
            </a:solidFill>
            <a:effectLst>
              <a:outerShdw blurRad="38100" dist="38100" dir="2700000" algn="tl">
                <a:srgbClr val="000000">
                  <a:alpha val="43137"/>
                </a:srgbClr>
              </a:outerShdw>
            </a:effectLst>
            <a:latin typeface="Arial" charset="0"/>
          </a:defRPr>
        </a:defPPr>
      </a:lstStyle>
    </a:lnDef>
    <a:txDef>
      <a:spPr>
        <a:noFill/>
      </a:spPr>
      <a:bodyPr wrap="none" rtlCol="0">
        <a:spAutoFit/>
      </a:bodyPr>
      <a:lstStyle>
        <a:defPPr>
          <a:defRPr sz="2000" b="0" dirty="0" err="1" smtClean="0">
            <a:solidFill>
              <a:schemeClr val="tx1"/>
            </a:solidFill>
            <a:effectLst/>
          </a:defRPr>
        </a:defPPr>
      </a:lstStyle>
    </a:txDef>
  </a:objectDefaults>
  <a:extraClrSchemeLst>
    <a:extraClrScheme>
      <a:clrScheme name="linkslid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inkslid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inkslid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inkslid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inkslid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inkslid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inkslid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linkslide 8">
        <a:dk1>
          <a:srgbClr val="000000"/>
        </a:dk1>
        <a:lt1>
          <a:srgbClr val="FFFFFF"/>
        </a:lt1>
        <a:dk2>
          <a:srgbClr val="0C157A"/>
        </a:dk2>
        <a:lt2>
          <a:srgbClr val="CCCCCC"/>
        </a:lt2>
        <a:accent1>
          <a:srgbClr val="9EC6E8"/>
        </a:accent1>
        <a:accent2>
          <a:srgbClr val="FFDB75"/>
        </a:accent2>
        <a:accent3>
          <a:srgbClr val="FFFFFF"/>
        </a:accent3>
        <a:accent4>
          <a:srgbClr val="000000"/>
        </a:accent4>
        <a:accent5>
          <a:srgbClr val="CCDFF2"/>
        </a:accent5>
        <a:accent6>
          <a:srgbClr val="E7C669"/>
        </a:accent6>
        <a:hlink>
          <a:srgbClr val="82A35B"/>
        </a:hlink>
        <a:folHlink>
          <a:srgbClr val="CC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A486542-47AB-4919-8BE0-D9CC04E15FD5}">
  <we:reference id="f12c312d-282a-4734-8843-05915fdfef0b" version="4.3.3.0" store="EXCatalog" storeType="EXCatalog"/>
  <we:alternateReferences>
    <we:reference id="WA104178141" version="4.3.3.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Filter xmlns="8b0388fd-981f-432b-8680-dc491457cdae">
      <Value>Aktuelle Informationen</Value>
    </Filter>
    <Beschreibung xmlns="7bb1da28-56c2-4d1f-9a22-21cd38903bc5" xsi:nil="true"/>
    <Audienc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4616081F7CD939458F505996FD5ED4A4" ma:contentTypeVersion="53" ma:contentTypeDescription="Ein neues Dokument erstellen." ma:contentTypeScope="" ma:versionID="5d11e80584dbd61170d7dbb1f9c8df50">
  <xsd:schema xmlns:xsd="http://www.w3.org/2001/XMLSchema" xmlns:p="http://schemas.microsoft.com/office/2006/metadata/properties" xmlns:ns1="http://schemas.microsoft.com/sharepoint/v3" xmlns:ns2="7bb1da28-56c2-4d1f-9a22-21cd38903bc5" xmlns:ns3="8b0388fd-981f-432b-8680-dc491457cdae" targetNamespace="http://schemas.microsoft.com/office/2006/metadata/properties" ma:root="true" ma:fieldsID="0ccfa979a7137a06e3a52207b76c498d" ns1:_="" ns2:_="" ns3:_="">
    <xsd:import namespace="http://schemas.microsoft.com/sharepoint/v3"/>
    <xsd:import namespace="7bb1da28-56c2-4d1f-9a22-21cd38903bc5"/>
    <xsd:import namespace="8b0388fd-981f-432b-8680-dc491457cdae"/>
    <xsd:element name="properties">
      <xsd:complexType>
        <xsd:sequence>
          <xsd:element name="documentManagement">
            <xsd:complexType>
              <xsd:all>
                <xsd:element ref="ns2:Beschreibung" minOccurs="0"/>
                <xsd:element ref="ns1:Audience" minOccurs="0"/>
                <xsd:element ref="ns3:Filter"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Audience" ma:index="3" nillable="true" ma:displayName="Zielgruppen" ma:description="" ma:internalName="Audience" ma:readOnly="false">
      <xsd:simpleType>
        <xsd:restriction base="dms:Unknown"/>
      </xsd:simpleType>
    </xsd:element>
  </xsd:schema>
  <xsd:schema xmlns:xsd="http://www.w3.org/2001/XMLSchema" xmlns:dms="http://schemas.microsoft.com/office/2006/documentManagement/types" targetNamespace="7bb1da28-56c2-4d1f-9a22-21cd38903bc5" elementFormDefault="qualified">
    <xsd:import namespace="http://schemas.microsoft.com/office/2006/documentManagement/types"/>
    <xsd:element name="Beschreibung" ma:index="2" nillable="true" ma:displayName="Beschreibung" ma:internalName="Beschreibung">
      <xsd:simpleType>
        <xsd:restriction base="dms:Note"/>
      </xsd:simpleType>
    </xsd:element>
  </xsd:schema>
  <xsd:schema xmlns:xsd="http://www.w3.org/2001/XMLSchema" xmlns:dms="http://schemas.microsoft.com/office/2006/documentManagement/types" targetNamespace="8b0388fd-981f-432b-8680-dc491457cdae" elementFormDefault="qualified">
    <xsd:import namespace="http://schemas.microsoft.com/office/2006/documentManagement/types"/>
    <xsd:element name="Filter" ma:index="11" nillable="true" ma:displayName="Filter" ma:internalName="Filter">
      <xsd:complexType>
        <xsd:complexContent>
          <xsd:extension base="dms:MultiChoice">
            <xsd:sequence>
              <xsd:element name="Value" maxOccurs="unbounded" minOccurs="0" nillable="true">
                <xsd:simpleType>
                  <xsd:restriction base="dms:Choice">
                    <xsd:enumeration value="Aktuelle Informationen"/>
                    <xsd:enumeration value="Centralized Services-Straubing"/>
                    <xsd:enumeration value="CorpCom Startseite"/>
                    <xsd:enumeration value="Datenschutz-Aktuelle Informationen"/>
                    <xsd:enumeration value="Datenschutz-Schulungsunterlagen"/>
                    <xsd:enumeration value="Greateplace"/>
                    <xsd:enumeration value="HR-Benefits"/>
                    <xsd:enumeration value="HR-CC_Unfall"/>
                    <xsd:enumeration value="HR-Führungsvereinbarungen"/>
                    <xsd:enumeration value="HR-Sozialleistungen"/>
                    <xsd:enumeration value="HR-Social Media Guidelines"/>
                    <xsd:enumeration value="MARCOM-Absatzmarketing"/>
                    <xsd:enumeration value="MARCOM-DigitalSignage"/>
                    <xsd:enumeration value="Six Sigma"/>
                    <xsd:enumeration value="Speiseplan-Straubing"/>
                    <xsd:enumeration value="LUD1"/>
                    <xsd:enumeration value="LUD2"/>
                    <xsd:enumeration value="LUD3"/>
                    <xsd:enumeration value="LUD4"/>
                    <xsd:enumeration value="Travel Management-News"/>
                    <xsd:enumeration value="Travel Management-WichtigeUnterlagen"/>
                    <xsd:enumeration value="Policies"/>
                    <xsd:enumeration value="Verfahrensanweisung"/>
                    <xsd:enumeration value="JustScan"/>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Inhaltstyp" ma:readOnly="tru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C83D192F-EF4F-4E28-9C05-A518801A1292}">
  <ds:schemaRefs>
    <ds:schemaRef ds:uri="http://purl.org/dc/terms/"/>
    <ds:schemaRef ds:uri="8b0388fd-981f-432b-8680-dc491457cdae"/>
    <ds:schemaRef ds:uri="http://schemas.microsoft.com/office/2006/documentManagement/types"/>
    <ds:schemaRef ds:uri="7bb1da28-56c2-4d1f-9a22-21cd38903bc5"/>
    <ds:schemaRef ds:uri="http://purl.org/dc/dcmitype/"/>
    <ds:schemaRef ds:uri="http://www.w3.org/XML/1998/namespace"/>
    <ds:schemaRef ds:uri="http://schemas.openxmlformats.org/package/2006/metadata/core-properties"/>
    <ds:schemaRef ds:uri="http://schemas.microsoft.com/sharepoint/v3"/>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D768DE0B-1534-40D4-907D-A0176D5C1224}">
  <ds:schemaRefs>
    <ds:schemaRef ds:uri="http://schemas.microsoft.com/sharepoint/v3/contenttype/forms"/>
  </ds:schemaRefs>
</ds:datastoreItem>
</file>

<file path=customXml/itemProps3.xml><?xml version="1.0" encoding="utf-8"?>
<ds:datastoreItem xmlns:ds="http://schemas.openxmlformats.org/officeDocument/2006/customXml" ds:itemID="{CCA426EA-432D-46DA-9100-7325D9F7E6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bb1da28-56c2-4d1f-9a22-21cd38903bc5"/>
    <ds:schemaRef ds:uri="8b0388fd-981f-432b-8680-dc491457cdae"/>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im2007_na</Template>
  <TotalTime>2608</TotalTime>
  <Pages>3</Pages>
  <Words>2337</Words>
  <Application>Microsoft Office PowerPoint</Application>
  <PresentationFormat>On-screen Show (16:9)</PresentationFormat>
  <Paragraphs>416</Paragraphs>
  <Slides>38</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38</vt:i4>
      </vt:variant>
    </vt:vector>
  </HeadingPairs>
  <TitlesOfParts>
    <vt:vector size="50" baseType="lpstr">
      <vt:lpstr>72</vt:lpstr>
      <vt:lpstr>72 Condensed</vt:lpstr>
      <vt:lpstr>Arial</vt:lpstr>
      <vt:lpstr>Arial Black</vt:lpstr>
      <vt:lpstr>Calibri</vt:lpstr>
      <vt:lpstr>Calibri Light</vt:lpstr>
      <vt:lpstr>Symbol</vt:lpstr>
      <vt:lpstr>Times New Roman</vt:lpstr>
      <vt:lpstr>Webdings</vt:lpstr>
      <vt:lpstr>Wingdings</vt:lpstr>
      <vt:lpstr>im2007_na</vt:lpstr>
      <vt:lpstr>Office Theme</vt:lpstr>
      <vt:lpstr> VENDOR ROUTING GUIDE </vt:lpstr>
      <vt:lpstr>Table of Contents</vt:lpstr>
      <vt:lpstr>Introduction </vt:lpstr>
      <vt:lpstr>Pallet Requirements</vt:lpstr>
      <vt:lpstr>  Pallet Specifications</vt:lpstr>
      <vt:lpstr>PALLET REQUIREMENTS  Industrial Wood Pallet   </vt:lpstr>
      <vt:lpstr>Industrial-pallet  1.00m * 1.20m</vt:lpstr>
      <vt:lpstr>One way pallet  (Industrial size) 1.00m * 1.20m</vt:lpstr>
      <vt:lpstr>Plastic pallet (industrial size 1.00m * 1.20m)</vt:lpstr>
      <vt:lpstr>Plastic-pallet</vt:lpstr>
      <vt:lpstr>Wrong Pallet type American pallet type (48 inch x 40 inch)</vt:lpstr>
      <vt:lpstr>Wrong Pallet type American pallet type (48 inch x 40 inch)</vt:lpstr>
      <vt:lpstr>Wrong Pallet type ,,pressboard-pallet‘‘</vt:lpstr>
      <vt:lpstr>Metal-pallet</vt:lpstr>
      <vt:lpstr>Styrofoam-pallet</vt:lpstr>
      <vt:lpstr>Carton-pallets</vt:lpstr>
      <vt:lpstr>Wrong Pallets – DO NOT USE</vt:lpstr>
      <vt:lpstr> Steps to Build a Pallet</vt:lpstr>
      <vt:lpstr> Pallet Illustration  Dimension &amp; Construction</vt:lpstr>
      <vt:lpstr>Stacking and Sorting</vt:lpstr>
      <vt:lpstr> Pallet height</vt:lpstr>
      <vt:lpstr>Pallet height &amp; size - EXCEPTION</vt:lpstr>
      <vt:lpstr>   Shrink Wrap &amp; Boards</vt:lpstr>
      <vt:lpstr>Labeling of the Goods on Pallets</vt:lpstr>
      <vt:lpstr>Master Carton Label Requirements</vt:lpstr>
      <vt:lpstr>    Loading Guidelines</vt:lpstr>
      <vt:lpstr>Strapping   Holds boxes in place, providing stability &amp; protection for the products</vt:lpstr>
      <vt:lpstr>          VIOLATIONS</vt:lpstr>
      <vt:lpstr>VIOLATIONS</vt:lpstr>
      <vt:lpstr>Ocean &amp; Heavyweight Air  Booking &amp; Documentation Requirements</vt:lpstr>
      <vt:lpstr>Carrier Booking Form OR Shipper’s Letter of Instructions</vt:lpstr>
      <vt:lpstr>IMPORTER’S SECURITY FILING – FOR US OCEAN MODE ONLY - US Customs filing requirement that documents importing information and details, as shipments pass from point to point Importers who do not file the ISF properly prior to the shipment of their goods will be penalized (US$5,000 fine)  Carrier or freight forwarder will provide similar form (see below) Vendor must return completed form to the freight forwarder 5 days (at minimum) prior to sailing of the shipment  </vt:lpstr>
      <vt:lpstr> Required Shipping Documents</vt:lpstr>
      <vt:lpstr>Commercial Invoice Requirements </vt:lpstr>
      <vt:lpstr>Packing Slip Requirements</vt:lpstr>
      <vt:lpstr> Ingram V7 Locations, Contact &amp; Notify Party</vt:lpstr>
      <vt:lpstr>Ingram Micro as Importer of Record (for US ONLY) </vt:lpstr>
      <vt:lpstr>PowerPoint Presentation</vt:lpstr>
    </vt:vector>
  </TitlesOfParts>
  <Company>Ingram Micro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Masterlayout_Powerpoint</dc:title>
  <dc:creator>Not For Resale</dc:creator>
  <cp:lastModifiedBy>Khajanchi, Amit</cp:lastModifiedBy>
  <cp:revision>789</cp:revision>
  <cp:lastPrinted>2014-06-06T23:06:26Z</cp:lastPrinted>
  <dcterms:created xsi:type="dcterms:W3CDTF">2010-06-17T18:50:27Z</dcterms:created>
  <dcterms:modified xsi:type="dcterms:W3CDTF">2024-02-01T16:42:13Z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0x0101004616081F7CD939458F505996FD5ED4A4</vt:lpwstr>
  </property>
  <property fmtid="{D5CDD505-2E9C-101B-9397-08002B2CF9AE}" pid="3" name="Modified Date">
    <vt:lpwstr>2014-06-09T07:00:00+00:00</vt:lpwstr>
  </property>
  <property fmtid="{D5CDD505-2E9C-101B-9397-08002B2CF9AE}" pid="4" name="Description0">
    <vt:lpwstr>PowerPoint template new logo 6.2014</vt:lpwstr>
  </property>
</Properties>
</file>